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81" r:id="rId3"/>
    <p:sldId id="315" r:id="rId4"/>
    <p:sldId id="328" r:id="rId5"/>
    <p:sldId id="292" r:id="rId6"/>
    <p:sldId id="329" r:id="rId7"/>
    <p:sldId id="301" r:id="rId8"/>
    <p:sldId id="318" r:id="rId9"/>
    <p:sldId id="332" r:id="rId10"/>
    <p:sldId id="333" r:id="rId11"/>
    <p:sldId id="334" r:id="rId12"/>
    <p:sldId id="303" r:id="rId13"/>
    <p:sldId id="295" r:id="rId14"/>
    <p:sldId id="330" r:id="rId15"/>
  </p:sldIdLst>
  <p:sldSz cx="6858000" cy="9906000" type="A4"/>
  <p:notesSz cx="6761163"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E2AC00"/>
    <a:srgbClr val="D2A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1980" y="132"/>
      </p:cViewPr>
      <p:guideLst>
        <p:guide orient="horz" pos="3120"/>
        <p:guide pos="216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855312-D01C-4985-A410-A42437494764}" type="doc">
      <dgm:prSet loTypeId="urn:microsoft.com/office/officeart/2005/8/layout/chevron2" loCatId="list" qsTypeId="urn:microsoft.com/office/officeart/2005/8/quickstyle/3d2" qsCatId="3D" csTypeId="urn:microsoft.com/office/officeart/2005/8/colors/accent1_2" csCatId="accent1" phldr="1"/>
      <dgm:spPr/>
      <dgm:t>
        <a:bodyPr/>
        <a:lstStyle/>
        <a:p>
          <a:endParaRPr lang="en-US"/>
        </a:p>
      </dgm:t>
    </dgm:pt>
    <dgm:pt modelId="{C708BB64-8F91-4C8C-B745-FB2A69FB8DF2}">
      <dgm:prSet phldrT="[Text]"/>
      <dgm:spPr/>
      <dgm:t>
        <a:bodyPr/>
        <a:lstStyle/>
        <a:p>
          <a:r>
            <a:rPr lang="en-US" smtClean="0">
              <a:latin typeface="Times New Roman" pitchFamily="18" charset="0"/>
              <a:cs typeface="Times New Roman" pitchFamily="18" charset="0"/>
            </a:rPr>
            <a:t>1</a:t>
          </a:r>
          <a:endParaRPr lang="en-US">
            <a:latin typeface="Times New Roman" pitchFamily="18" charset="0"/>
            <a:cs typeface="Times New Roman" pitchFamily="18" charset="0"/>
          </a:endParaRPr>
        </a:p>
      </dgm:t>
    </dgm:pt>
    <dgm:pt modelId="{74357540-DFB9-4D43-8910-301738D9868A}" type="parTrans" cxnId="{AFD65917-6A1F-43C3-A116-3AEB34C0B174}">
      <dgm:prSet/>
      <dgm:spPr/>
      <dgm:t>
        <a:bodyPr/>
        <a:lstStyle/>
        <a:p>
          <a:endParaRPr lang="en-US">
            <a:latin typeface="Times New Roman" pitchFamily="18" charset="0"/>
            <a:cs typeface="Times New Roman" pitchFamily="18" charset="0"/>
          </a:endParaRPr>
        </a:p>
      </dgm:t>
    </dgm:pt>
    <dgm:pt modelId="{9C33B308-1DE1-494D-B640-32930F1333E7}" type="sibTrans" cxnId="{AFD65917-6A1F-43C3-A116-3AEB34C0B174}">
      <dgm:prSet/>
      <dgm:spPr/>
      <dgm:t>
        <a:bodyPr/>
        <a:lstStyle/>
        <a:p>
          <a:endParaRPr lang="en-US">
            <a:latin typeface="Times New Roman" pitchFamily="18" charset="0"/>
            <a:cs typeface="Times New Roman" pitchFamily="18" charset="0"/>
          </a:endParaRPr>
        </a:p>
      </dgm:t>
    </dgm:pt>
    <dgm:pt modelId="{D3DB93EF-BA73-462F-BB07-ECA0AA89A5E6}">
      <dgm:prSet phldrT="[Text]" custT="1"/>
      <dgm:spPr/>
      <dgm:t>
        <a:bodyPr/>
        <a:lstStyle/>
        <a:p>
          <a:pPr algn="just"/>
          <a:r>
            <a:rPr lang="en-US" sz="1350" smtClean="0">
              <a:latin typeface="Times New Roman" pitchFamily="18" charset="0"/>
              <a:cs typeface="Times New Roman" pitchFamily="18" charset="0"/>
            </a:rPr>
            <a:t>Đánh giá thi đua theo Bộ tiêu chí đánh giá công tác đoàn và phong trào thanh thiếu nhi các tỉnh, thành đoàn và đoàn trực thuộc năm 2016</a:t>
          </a:r>
          <a:endParaRPr lang="en-US" sz="1350" baseline="0">
            <a:latin typeface="Times New Roman" pitchFamily="18" charset="0"/>
            <a:cs typeface="Times New Roman" pitchFamily="18" charset="0"/>
          </a:endParaRPr>
        </a:p>
      </dgm:t>
    </dgm:pt>
    <dgm:pt modelId="{BBB8BB42-0476-45F5-8992-4BB204C7F9E9}" type="parTrans" cxnId="{9F2CA061-35AA-40C6-8B07-D1742879AE63}">
      <dgm:prSet/>
      <dgm:spPr/>
      <dgm:t>
        <a:bodyPr/>
        <a:lstStyle/>
        <a:p>
          <a:endParaRPr lang="en-US">
            <a:latin typeface="Times New Roman" pitchFamily="18" charset="0"/>
            <a:cs typeface="Times New Roman" pitchFamily="18" charset="0"/>
          </a:endParaRPr>
        </a:p>
      </dgm:t>
    </dgm:pt>
    <dgm:pt modelId="{ACE6ADEA-8BAC-40C3-BDDE-88539F83C75A}" type="sibTrans" cxnId="{9F2CA061-35AA-40C6-8B07-D1742879AE63}">
      <dgm:prSet/>
      <dgm:spPr/>
      <dgm:t>
        <a:bodyPr/>
        <a:lstStyle/>
        <a:p>
          <a:endParaRPr lang="en-US">
            <a:latin typeface="Times New Roman" pitchFamily="18" charset="0"/>
            <a:cs typeface="Times New Roman" pitchFamily="18" charset="0"/>
          </a:endParaRPr>
        </a:p>
      </dgm:t>
    </dgm:pt>
    <dgm:pt modelId="{E3AFFA4A-4031-486B-AA8D-9B58A6D4B572}">
      <dgm:prSet phldrT="[Text]"/>
      <dgm:spPr/>
      <dgm:t>
        <a:bodyPr/>
        <a:lstStyle/>
        <a:p>
          <a:r>
            <a:rPr lang="en-US" smtClean="0">
              <a:latin typeface="Times New Roman" pitchFamily="18" charset="0"/>
              <a:cs typeface="Times New Roman" pitchFamily="18" charset="0"/>
            </a:rPr>
            <a:t>2</a:t>
          </a:r>
          <a:endParaRPr lang="en-US">
            <a:latin typeface="Times New Roman" pitchFamily="18" charset="0"/>
            <a:cs typeface="Times New Roman" pitchFamily="18" charset="0"/>
          </a:endParaRPr>
        </a:p>
      </dgm:t>
    </dgm:pt>
    <dgm:pt modelId="{48DB152C-43C2-418E-BF76-D2DF0160C636}" type="parTrans" cxnId="{EBBB814B-02DE-42F3-BE47-4B4EC3CED52B}">
      <dgm:prSet/>
      <dgm:spPr/>
      <dgm:t>
        <a:bodyPr/>
        <a:lstStyle/>
        <a:p>
          <a:endParaRPr lang="en-US">
            <a:latin typeface="Times New Roman" pitchFamily="18" charset="0"/>
            <a:cs typeface="Times New Roman" pitchFamily="18" charset="0"/>
          </a:endParaRPr>
        </a:p>
      </dgm:t>
    </dgm:pt>
    <dgm:pt modelId="{A2257F4B-C849-4428-BA59-A584104EE42A}" type="sibTrans" cxnId="{EBBB814B-02DE-42F3-BE47-4B4EC3CED52B}">
      <dgm:prSet/>
      <dgm:spPr/>
      <dgm:t>
        <a:bodyPr/>
        <a:lstStyle/>
        <a:p>
          <a:endParaRPr lang="en-US">
            <a:latin typeface="Times New Roman" pitchFamily="18" charset="0"/>
            <a:cs typeface="Times New Roman" pitchFamily="18" charset="0"/>
          </a:endParaRPr>
        </a:p>
      </dgm:t>
    </dgm:pt>
    <dgm:pt modelId="{EC3CE191-7263-440E-9D67-0FFEAAE41044}">
      <dgm:prSet phldrT="[Text]" custT="1"/>
      <dgm:spPr/>
      <dgm:t>
        <a:bodyPr/>
        <a:lstStyle/>
        <a:p>
          <a:pPr algn="just"/>
          <a:r>
            <a:rPr lang="pt-BR" sz="1350" smtClean="0">
              <a:latin typeface="Times New Roman" pitchFamily="18" charset="0"/>
              <a:cs typeface="Times New Roman" pitchFamily="18" charset="0"/>
            </a:rPr>
            <a:t>Tổng kết Chương trình hành động của Đoàn TNCS Hồ Chí Minh thực hiện Nghị quyết Đại hội đại biểu toàn quốc lần thứ XI của Đảng</a:t>
          </a:r>
          <a:endParaRPr lang="en-US" sz="1350" b="0" i="0">
            <a:latin typeface="Times New Roman" pitchFamily="18" charset="0"/>
            <a:cs typeface="Times New Roman" pitchFamily="18" charset="0"/>
          </a:endParaRPr>
        </a:p>
      </dgm:t>
    </dgm:pt>
    <dgm:pt modelId="{4BE7B77D-E659-4ED2-B16B-32271D3A1E4A}" type="parTrans" cxnId="{76553974-D5C3-4E7A-9212-677BBAABD25A}">
      <dgm:prSet/>
      <dgm:spPr/>
      <dgm:t>
        <a:bodyPr/>
        <a:lstStyle/>
        <a:p>
          <a:endParaRPr lang="en-US">
            <a:latin typeface="Times New Roman" pitchFamily="18" charset="0"/>
            <a:cs typeface="Times New Roman" pitchFamily="18" charset="0"/>
          </a:endParaRPr>
        </a:p>
      </dgm:t>
    </dgm:pt>
    <dgm:pt modelId="{B1D99001-389C-4695-A151-A0DC2D91D583}" type="sibTrans" cxnId="{76553974-D5C3-4E7A-9212-677BBAABD25A}">
      <dgm:prSet/>
      <dgm:spPr/>
      <dgm:t>
        <a:bodyPr/>
        <a:lstStyle/>
        <a:p>
          <a:endParaRPr lang="en-US">
            <a:latin typeface="Times New Roman" pitchFamily="18" charset="0"/>
            <a:cs typeface="Times New Roman" pitchFamily="18" charset="0"/>
          </a:endParaRPr>
        </a:p>
      </dgm:t>
    </dgm:pt>
    <dgm:pt modelId="{22661DB2-9375-4149-9E22-5349BBE0BFB3}">
      <dgm:prSet/>
      <dgm:spPr/>
      <dgm:t>
        <a:bodyPr/>
        <a:lstStyle/>
        <a:p>
          <a:r>
            <a:rPr lang="en-US" smtClean="0">
              <a:latin typeface="Times New Roman" pitchFamily="18" charset="0"/>
              <a:cs typeface="Times New Roman" pitchFamily="18" charset="0"/>
            </a:rPr>
            <a:t>4</a:t>
          </a:r>
          <a:endParaRPr lang="en-US">
            <a:latin typeface="Times New Roman" pitchFamily="18" charset="0"/>
            <a:cs typeface="Times New Roman" pitchFamily="18" charset="0"/>
          </a:endParaRPr>
        </a:p>
      </dgm:t>
    </dgm:pt>
    <dgm:pt modelId="{F5E747B5-D9BA-4AD0-B126-86D5C27DF954}" type="parTrans" cxnId="{8A202C4E-CD72-4129-B6DE-5370A5D3237B}">
      <dgm:prSet/>
      <dgm:spPr/>
      <dgm:t>
        <a:bodyPr/>
        <a:lstStyle/>
        <a:p>
          <a:endParaRPr lang="en-US">
            <a:latin typeface="Times New Roman" pitchFamily="18" charset="0"/>
            <a:cs typeface="Times New Roman" pitchFamily="18" charset="0"/>
          </a:endParaRPr>
        </a:p>
      </dgm:t>
    </dgm:pt>
    <dgm:pt modelId="{0CD93BCD-2A16-420F-B6B1-3DC60EA9104A}" type="sibTrans" cxnId="{8A202C4E-CD72-4129-B6DE-5370A5D3237B}">
      <dgm:prSet/>
      <dgm:spPr/>
      <dgm:t>
        <a:bodyPr/>
        <a:lstStyle/>
        <a:p>
          <a:endParaRPr lang="en-US">
            <a:latin typeface="Times New Roman" pitchFamily="18" charset="0"/>
            <a:cs typeface="Times New Roman" pitchFamily="18" charset="0"/>
          </a:endParaRPr>
        </a:p>
      </dgm:t>
    </dgm:pt>
    <dgm:pt modelId="{864C0DF3-9903-4F0F-B417-5E2DEAC785F7}">
      <dgm:prSet/>
      <dgm:spPr/>
      <dgm:t>
        <a:bodyPr/>
        <a:lstStyle/>
        <a:p>
          <a:r>
            <a:rPr lang="en-US" smtClean="0">
              <a:latin typeface="Times New Roman" pitchFamily="18" charset="0"/>
              <a:cs typeface="Times New Roman" pitchFamily="18" charset="0"/>
            </a:rPr>
            <a:t>5</a:t>
          </a:r>
          <a:endParaRPr lang="en-US">
            <a:latin typeface="Times New Roman" pitchFamily="18" charset="0"/>
            <a:cs typeface="Times New Roman" pitchFamily="18" charset="0"/>
          </a:endParaRPr>
        </a:p>
      </dgm:t>
    </dgm:pt>
    <dgm:pt modelId="{001B9505-A1C9-4C7A-A1BC-95BC8AE7C010}" type="parTrans" cxnId="{A3409381-5319-4341-AEFD-9237B765CA23}">
      <dgm:prSet/>
      <dgm:spPr/>
      <dgm:t>
        <a:bodyPr/>
        <a:lstStyle/>
        <a:p>
          <a:endParaRPr lang="en-US">
            <a:latin typeface="Times New Roman" pitchFamily="18" charset="0"/>
            <a:cs typeface="Times New Roman" pitchFamily="18" charset="0"/>
          </a:endParaRPr>
        </a:p>
      </dgm:t>
    </dgm:pt>
    <dgm:pt modelId="{577FB001-7F79-4240-B556-A45E694D2A24}" type="sibTrans" cxnId="{A3409381-5319-4341-AEFD-9237B765CA23}">
      <dgm:prSet/>
      <dgm:spPr/>
      <dgm:t>
        <a:bodyPr/>
        <a:lstStyle/>
        <a:p>
          <a:endParaRPr lang="en-US">
            <a:latin typeface="Times New Roman" pitchFamily="18" charset="0"/>
            <a:cs typeface="Times New Roman" pitchFamily="18" charset="0"/>
          </a:endParaRPr>
        </a:p>
      </dgm:t>
    </dgm:pt>
    <dgm:pt modelId="{76728A62-C9DD-4EB9-8985-2718A42D5683}">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1400" smtClean="0">
              <a:latin typeface="Times New Roman" pitchFamily="18" charset="0"/>
              <a:cs typeface="Times New Roman" pitchFamily="18" charset="0"/>
            </a:rPr>
            <a:t> Festival </a:t>
          </a:r>
          <a:r>
            <a:rPr lang="en-US" sz="1400" i="1" smtClean="0">
              <a:latin typeface="Times New Roman" pitchFamily="18" charset="0"/>
              <a:cs typeface="Times New Roman" pitchFamily="18" charset="0"/>
            </a:rPr>
            <a:t>“Sáng tạo trẻ”</a:t>
          </a:r>
          <a:r>
            <a:rPr lang="en-US" sz="1400" smtClean="0">
              <a:latin typeface="Times New Roman" pitchFamily="18" charset="0"/>
              <a:cs typeface="Times New Roman" pitchFamily="18" charset="0"/>
            </a:rPr>
            <a:t> toàn quốc lần thứ VIII năm 2015</a:t>
          </a:r>
        </a:p>
      </dgm:t>
    </dgm:pt>
    <dgm:pt modelId="{F61FD99B-1170-4DCB-AEA8-4057C49CEA83}" type="parTrans" cxnId="{F4DBA0BF-35E0-4B86-8F5E-2CE6E9B75D18}">
      <dgm:prSet/>
      <dgm:spPr/>
      <dgm:t>
        <a:bodyPr/>
        <a:lstStyle/>
        <a:p>
          <a:endParaRPr lang="en-US">
            <a:latin typeface="Times New Roman" pitchFamily="18" charset="0"/>
            <a:cs typeface="Times New Roman" pitchFamily="18" charset="0"/>
          </a:endParaRPr>
        </a:p>
      </dgm:t>
    </dgm:pt>
    <dgm:pt modelId="{34FFDC84-4695-418A-A815-F45E94CBCB95}" type="sibTrans" cxnId="{F4DBA0BF-35E0-4B86-8F5E-2CE6E9B75D18}">
      <dgm:prSet/>
      <dgm:spPr/>
      <dgm:t>
        <a:bodyPr/>
        <a:lstStyle/>
        <a:p>
          <a:endParaRPr lang="en-US">
            <a:latin typeface="Times New Roman" pitchFamily="18" charset="0"/>
            <a:cs typeface="Times New Roman" pitchFamily="18" charset="0"/>
          </a:endParaRPr>
        </a:p>
      </dgm:t>
    </dgm:pt>
    <dgm:pt modelId="{DDBD54AD-ACC0-4DA7-AD50-3CE545FC8FBF}">
      <dgm:prSet/>
      <dgm:spPr/>
      <dgm:t>
        <a:bodyPr/>
        <a:lstStyle/>
        <a:p>
          <a:r>
            <a:rPr lang="en-US" smtClean="0">
              <a:latin typeface="Times New Roman" pitchFamily="18" charset="0"/>
              <a:cs typeface="Times New Roman" pitchFamily="18" charset="0"/>
            </a:rPr>
            <a:t>6</a:t>
          </a:r>
          <a:endParaRPr lang="en-US">
            <a:latin typeface="Times New Roman" pitchFamily="18" charset="0"/>
            <a:cs typeface="Times New Roman" pitchFamily="18" charset="0"/>
          </a:endParaRPr>
        </a:p>
      </dgm:t>
    </dgm:pt>
    <dgm:pt modelId="{8416A49F-D69B-4405-AB7E-0068A9B74F16}" type="parTrans" cxnId="{43991BA7-F0A0-43AA-BD60-4B3664F839B1}">
      <dgm:prSet/>
      <dgm:spPr/>
      <dgm:t>
        <a:bodyPr/>
        <a:lstStyle/>
        <a:p>
          <a:endParaRPr lang="en-US">
            <a:latin typeface="Times New Roman" pitchFamily="18" charset="0"/>
            <a:cs typeface="Times New Roman" pitchFamily="18" charset="0"/>
          </a:endParaRPr>
        </a:p>
      </dgm:t>
    </dgm:pt>
    <dgm:pt modelId="{B35306FD-EE37-4F07-A308-41AE5E6CBBB9}" type="sibTrans" cxnId="{43991BA7-F0A0-43AA-BD60-4B3664F839B1}">
      <dgm:prSet/>
      <dgm:spPr/>
      <dgm:t>
        <a:bodyPr/>
        <a:lstStyle/>
        <a:p>
          <a:endParaRPr lang="en-US">
            <a:latin typeface="Times New Roman" pitchFamily="18" charset="0"/>
            <a:cs typeface="Times New Roman" pitchFamily="18" charset="0"/>
          </a:endParaRPr>
        </a:p>
      </dgm:t>
    </dgm:pt>
    <dgm:pt modelId="{E94B4F6B-8D9F-4431-BD98-0E918391B3F2}">
      <dgm:prSet custT="1"/>
      <dgm:spPr/>
      <dgm:t>
        <a:bodyPr/>
        <a:lstStyle/>
        <a:p>
          <a:r>
            <a:rPr lang="de-DE" sz="1400" smtClean="0">
              <a:latin typeface="Times New Roman" pitchFamily="18" charset="0"/>
              <a:cs typeface="Times New Roman" pitchFamily="18" charset="0"/>
            </a:rPr>
            <a:t>Liên hoan các nhóm tuyên truyền ca khúc cách mạng cấp Trung ương chào mừng Đại hội Đảng toàn quốc lần thứ XII</a:t>
          </a:r>
          <a:endParaRPr lang="en-US" sz="1400">
            <a:latin typeface="Times New Roman" pitchFamily="18" charset="0"/>
            <a:cs typeface="Times New Roman" pitchFamily="18" charset="0"/>
          </a:endParaRPr>
        </a:p>
      </dgm:t>
    </dgm:pt>
    <dgm:pt modelId="{3CB9792E-2B7A-4C31-AD20-72E533284967}" type="parTrans" cxnId="{3C8F357C-6BBB-4041-9910-C2F8E79F2E00}">
      <dgm:prSet/>
      <dgm:spPr/>
      <dgm:t>
        <a:bodyPr/>
        <a:lstStyle/>
        <a:p>
          <a:endParaRPr lang="en-US">
            <a:latin typeface="Times New Roman" pitchFamily="18" charset="0"/>
            <a:cs typeface="Times New Roman" pitchFamily="18" charset="0"/>
          </a:endParaRPr>
        </a:p>
      </dgm:t>
    </dgm:pt>
    <dgm:pt modelId="{D8ABAEB1-5906-4285-96F1-1F81A636279F}" type="sibTrans" cxnId="{3C8F357C-6BBB-4041-9910-C2F8E79F2E00}">
      <dgm:prSet/>
      <dgm:spPr/>
      <dgm:t>
        <a:bodyPr/>
        <a:lstStyle/>
        <a:p>
          <a:endParaRPr lang="en-US">
            <a:latin typeface="Times New Roman" pitchFamily="18" charset="0"/>
            <a:cs typeface="Times New Roman" pitchFamily="18" charset="0"/>
          </a:endParaRPr>
        </a:p>
      </dgm:t>
    </dgm:pt>
    <dgm:pt modelId="{4CEC10D2-436F-4041-AEB8-F7B913EC7CA1}">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1400" smtClean="0">
              <a:latin typeface="Times New Roman" pitchFamily="18" charset="0"/>
              <a:cs typeface="Times New Roman" pitchFamily="18" charset="0"/>
            </a:rPr>
            <a:t> Gặp gỡ hữu nghị thanh niên Việt - Trung lần thứ 16, năm 2015 tại Hà Nội</a:t>
          </a:r>
        </a:p>
      </dgm:t>
    </dgm:pt>
    <dgm:pt modelId="{452AFD38-196F-4BB3-AFC0-054E70CAD153}" type="parTrans" cxnId="{9FC009D2-A910-49A5-8735-A95D4667E853}">
      <dgm:prSet/>
      <dgm:spPr/>
      <dgm:t>
        <a:bodyPr/>
        <a:lstStyle/>
        <a:p>
          <a:endParaRPr lang="en-US">
            <a:latin typeface="Times New Roman" pitchFamily="18" charset="0"/>
            <a:cs typeface="Times New Roman" pitchFamily="18" charset="0"/>
          </a:endParaRPr>
        </a:p>
      </dgm:t>
    </dgm:pt>
    <dgm:pt modelId="{FE011B18-3497-40D5-9AB0-489F0CEAD121}" type="sibTrans" cxnId="{9FC009D2-A910-49A5-8735-A95D4667E853}">
      <dgm:prSet/>
      <dgm:spPr/>
      <dgm:t>
        <a:bodyPr/>
        <a:lstStyle/>
        <a:p>
          <a:endParaRPr lang="en-US">
            <a:latin typeface="Times New Roman" pitchFamily="18" charset="0"/>
            <a:cs typeface="Times New Roman" pitchFamily="18" charset="0"/>
          </a:endParaRPr>
        </a:p>
      </dgm:t>
    </dgm:pt>
    <dgm:pt modelId="{4FB3D0C2-CD68-4CBD-9614-EAA0629C07D6}">
      <dgm:prSet/>
      <dgm:spPr/>
      <dgm:t>
        <a:bodyPr/>
        <a:lstStyle/>
        <a:p>
          <a:r>
            <a:rPr lang="en-US" smtClean="0">
              <a:latin typeface="Times New Roman" pitchFamily="18" charset="0"/>
              <a:cs typeface="Times New Roman" pitchFamily="18" charset="0"/>
            </a:rPr>
            <a:t>7</a:t>
          </a:r>
          <a:endParaRPr lang="en-US">
            <a:latin typeface="Times New Roman" pitchFamily="18" charset="0"/>
            <a:cs typeface="Times New Roman" pitchFamily="18" charset="0"/>
          </a:endParaRPr>
        </a:p>
      </dgm:t>
    </dgm:pt>
    <dgm:pt modelId="{C6650CF8-7919-48A1-ABC8-74928BD0BAE7}" type="parTrans" cxnId="{C9401F72-B914-4622-989A-1B8157F8242F}">
      <dgm:prSet/>
      <dgm:spPr/>
      <dgm:t>
        <a:bodyPr/>
        <a:lstStyle/>
        <a:p>
          <a:endParaRPr lang="en-US">
            <a:latin typeface="Times New Roman" pitchFamily="18" charset="0"/>
            <a:cs typeface="Times New Roman" pitchFamily="18" charset="0"/>
          </a:endParaRPr>
        </a:p>
      </dgm:t>
    </dgm:pt>
    <dgm:pt modelId="{687408D5-6216-4E3D-AB09-FEF74796C3BE}" type="sibTrans" cxnId="{C9401F72-B914-4622-989A-1B8157F8242F}">
      <dgm:prSet/>
      <dgm:spPr/>
      <dgm:t>
        <a:bodyPr/>
        <a:lstStyle/>
        <a:p>
          <a:endParaRPr lang="en-US">
            <a:latin typeface="Times New Roman" pitchFamily="18" charset="0"/>
            <a:cs typeface="Times New Roman" pitchFamily="18" charset="0"/>
          </a:endParaRPr>
        </a:p>
      </dgm:t>
    </dgm:pt>
    <dgm:pt modelId="{0D048BA5-274C-4A4B-A8B7-F641E41C3C81}">
      <dgm:prSet custT="1"/>
      <dgm:spPr/>
      <dgm:t>
        <a:bodyPr/>
        <a:lstStyle/>
        <a:p>
          <a:pPr algn="just">
            <a:spcAft>
              <a:spcPts val="0"/>
            </a:spcAft>
          </a:pPr>
          <a:r>
            <a:rPr lang="en-US" sz="1350" smtClean="0">
              <a:latin typeface="Times New Roman" pitchFamily="18" charset="0"/>
              <a:cs typeface="Times New Roman" pitchFamily="18" charset="0"/>
            </a:rPr>
            <a:t>Ngày hội Tuổi trẻ các dân tộc Tây Bắc, Tây Nguyên năm 2015</a:t>
          </a:r>
          <a:endParaRPr lang="en-US" sz="1350">
            <a:latin typeface="Times New Roman" pitchFamily="18" charset="0"/>
            <a:cs typeface="Times New Roman" pitchFamily="18" charset="0"/>
          </a:endParaRPr>
        </a:p>
      </dgm:t>
    </dgm:pt>
    <dgm:pt modelId="{158F4275-D328-46FD-8632-80AFE0BA9515}" type="parTrans" cxnId="{246BA0A6-D2D9-49A1-B08F-C874E0663EC5}">
      <dgm:prSet/>
      <dgm:spPr/>
      <dgm:t>
        <a:bodyPr/>
        <a:lstStyle/>
        <a:p>
          <a:endParaRPr lang="en-US">
            <a:latin typeface="Times New Roman" pitchFamily="18" charset="0"/>
            <a:cs typeface="Times New Roman" pitchFamily="18" charset="0"/>
          </a:endParaRPr>
        </a:p>
      </dgm:t>
    </dgm:pt>
    <dgm:pt modelId="{792A1E3E-E91E-4652-9356-ED7E118596D2}" type="sibTrans" cxnId="{246BA0A6-D2D9-49A1-B08F-C874E0663EC5}">
      <dgm:prSet/>
      <dgm:spPr/>
      <dgm:t>
        <a:bodyPr/>
        <a:lstStyle/>
        <a:p>
          <a:endParaRPr lang="en-US">
            <a:latin typeface="Times New Roman" pitchFamily="18" charset="0"/>
            <a:cs typeface="Times New Roman" pitchFamily="18" charset="0"/>
          </a:endParaRPr>
        </a:p>
      </dgm:t>
    </dgm:pt>
    <dgm:pt modelId="{090287A8-43F3-4938-A067-C6ACD589366F}">
      <dgm:prSet/>
      <dgm:spPr/>
      <dgm:t>
        <a:bodyPr/>
        <a:lstStyle/>
        <a:p>
          <a:r>
            <a:rPr lang="en-US" smtClean="0">
              <a:latin typeface="Times New Roman" pitchFamily="18" charset="0"/>
              <a:cs typeface="Times New Roman" pitchFamily="18" charset="0"/>
            </a:rPr>
            <a:t>8</a:t>
          </a:r>
          <a:endParaRPr lang="en-US">
            <a:latin typeface="Times New Roman" pitchFamily="18" charset="0"/>
            <a:cs typeface="Times New Roman" pitchFamily="18" charset="0"/>
          </a:endParaRPr>
        </a:p>
      </dgm:t>
    </dgm:pt>
    <dgm:pt modelId="{E0234E2B-4507-45D0-964C-8D663DE2EF1E}" type="parTrans" cxnId="{2EE5BEA3-2E62-47BC-8F87-C9BABE9D12E6}">
      <dgm:prSet/>
      <dgm:spPr/>
      <dgm:t>
        <a:bodyPr/>
        <a:lstStyle/>
        <a:p>
          <a:endParaRPr lang="en-US">
            <a:latin typeface="Times New Roman" pitchFamily="18" charset="0"/>
            <a:cs typeface="Times New Roman" pitchFamily="18" charset="0"/>
          </a:endParaRPr>
        </a:p>
      </dgm:t>
    </dgm:pt>
    <dgm:pt modelId="{849E22F2-1CA9-4C80-A3D6-8D9AA6844BCC}" type="sibTrans" cxnId="{2EE5BEA3-2E62-47BC-8F87-C9BABE9D12E6}">
      <dgm:prSet/>
      <dgm:spPr/>
      <dgm:t>
        <a:bodyPr/>
        <a:lstStyle/>
        <a:p>
          <a:endParaRPr lang="en-US">
            <a:latin typeface="Times New Roman" pitchFamily="18" charset="0"/>
            <a:cs typeface="Times New Roman" pitchFamily="18" charset="0"/>
          </a:endParaRPr>
        </a:p>
      </dgm:t>
    </dgm:pt>
    <dgm:pt modelId="{8943FBC7-FE1E-4119-9791-7E6DED194968}">
      <dgm:prSet custT="1"/>
      <dgm:spPr/>
      <dgm:t>
        <a:bodyPr/>
        <a:lstStyle/>
        <a:p>
          <a:pPr algn="just"/>
          <a:r>
            <a:rPr lang="de-DE" sz="1350" smtClean="0">
              <a:latin typeface="Times New Roman" pitchFamily="18" charset="0"/>
              <a:cs typeface="Times New Roman" pitchFamily="18" charset="0"/>
            </a:rPr>
            <a:t>Đoàn đại biểu cấp cao thăm và làm việc tại Cuba, dự Đại hội Liên đoàn Thanh niên Dân chủ Thế giới (WFDY) lần thứ 19</a:t>
          </a:r>
          <a:endParaRPr lang="en-US" sz="1350">
            <a:latin typeface="Times New Roman" pitchFamily="18" charset="0"/>
            <a:cs typeface="Times New Roman" pitchFamily="18" charset="0"/>
          </a:endParaRPr>
        </a:p>
      </dgm:t>
    </dgm:pt>
    <dgm:pt modelId="{4164B2DA-DCD2-41A7-BC17-F00431081B42}" type="parTrans" cxnId="{4908D6B0-3061-4F03-A92B-63D787BA5366}">
      <dgm:prSet/>
      <dgm:spPr/>
      <dgm:t>
        <a:bodyPr/>
        <a:lstStyle/>
        <a:p>
          <a:endParaRPr lang="en-US">
            <a:latin typeface="Times New Roman" pitchFamily="18" charset="0"/>
            <a:cs typeface="Times New Roman" pitchFamily="18" charset="0"/>
          </a:endParaRPr>
        </a:p>
      </dgm:t>
    </dgm:pt>
    <dgm:pt modelId="{302A18E4-9C99-434D-8209-9EDAF7A9C35E}" type="sibTrans" cxnId="{4908D6B0-3061-4F03-A92B-63D787BA5366}">
      <dgm:prSet/>
      <dgm:spPr/>
      <dgm:t>
        <a:bodyPr/>
        <a:lstStyle/>
        <a:p>
          <a:endParaRPr lang="en-US">
            <a:latin typeface="Times New Roman" pitchFamily="18" charset="0"/>
            <a:cs typeface="Times New Roman" pitchFamily="18" charset="0"/>
          </a:endParaRPr>
        </a:p>
      </dgm:t>
    </dgm:pt>
    <dgm:pt modelId="{4346B6E4-D76A-48AA-9528-6BBA25EEA664}">
      <dgm:prSet/>
      <dgm:spPr/>
      <dgm:t>
        <a:bodyPr/>
        <a:lstStyle/>
        <a:p>
          <a:r>
            <a:rPr lang="en-US" smtClean="0">
              <a:latin typeface="Times New Roman" pitchFamily="18" charset="0"/>
              <a:cs typeface="Times New Roman" pitchFamily="18" charset="0"/>
            </a:rPr>
            <a:t>9</a:t>
          </a:r>
          <a:endParaRPr lang="en-US">
            <a:latin typeface="Times New Roman" pitchFamily="18" charset="0"/>
            <a:cs typeface="Times New Roman" pitchFamily="18" charset="0"/>
          </a:endParaRPr>
        </a:p>
      </dgm:t>
    </dgm:pt>
    <dgm:pt modelId="{5DFD5278-FECC-4ED5-A1BF-DC201BC00921}" type="parTrans" cxnId="{A11431A3-A905-4574-9D1C-DA9E7147A34F}">
      <dgm:prSet/>
      <dgm:spPr/>
      <dgm:t>
        <a:bodyPr/>
        <a:lstStyle/>
        <a:p>
          <a:endParaRPr lang="en-US">
            <a:latin typeface="Times New Roman" pitchFamily="18" charset="0"/>
            <a:cs typeface="Times New Roman" pitchFamily="18" charset="0"/>
          </a:endParaRPr>
        </a:p>
      </dgm:t>
    </dgm:pt>
    <dgm:pt modelId="{E65B0748-7C17-4480-ADC7-6A2E2A616A25}" type="sibTrans" cxnId="{A11431A3-A905-4574-9D1C-DA9E7147A34F}">
      <dgm:prSet/>
      <dgm:spPr/>
      <dgm:t>
        <a:bodyPr/>
        <a:lstStyle/>
        <a:p>
          <a:endParaRPr lang="en-US">
            <a:latin typeface="Times New Roman" pitchFamily="18" charset="0"/>
            <a:cs typeface="Times New Roman" pitchFamily="18" charset="0"/>
          </a:endParaRPr>
        </a:p>
      </dgm:t>
    </dgm:pt>
    <dgm:pt modelId="{BAB5B290-A5DD-4E5D-BC27-54ABFEE8E833}">
      <dgm:prSet custT="1"/>
      <dgm:spPr/>
      <dgm:t>
        <a:bodyPr/>
        <a:lstStyle/>
        <a:p>
          <a:pPr algn="just"/>
          <a:r>
            <a:rPr lang="en-US" sz="1400" smtClean="0">
              <a:latin typeface="Times New Roman" pitchFamily="18" charset="0"/>
              <a:cs typeface="Times New Roman" pitchFamily="18" charset="0"/>
            </a:rPr>
            <a:t>Đón đoàn đại biểu Chương trình Tàu Thanh niên Đông Nam Á - Nhật Bản 2015 (SSEAYP)</a:t>
          </a:r>
          <a:endParaRPr lang="en-US" sz="1400">
            <a:latin typeface="Times New Roman" pitchFamily="18" charset="0"/>
            <a:cs typeface="Times New Roman" pitchFamily="18" charset="0"/>
          </a:endParaRPr>
        </a:p>
      </dgm:t>
    </dgm:pt>
    <dgm:pt modelId="{03289859-1404-43F7-B2AE-2CCF0BC50F44}" type="sibTrans" cxnId="{932B4554-0F20-449D-8695-0C5F32352DDB}">
      <dgm:prSet/>
      <dgm:spPr/>
      <dgm:t>
        <a:bodyPr/>
        <a:lstStyle/>
        <a:p>
          <a:endParaRPr lang="en-US">
            <a:latin typeface="Times New Roman" pitchFamily="18" charset="0"/>
            <a:cs typeface="Times New Roman" pitchFamily="18" charset="0"/>
          </a:endParaRPr>
        </a:p>
      </dgm:t>
    </dgm:pt>
    <dgm:pt modelId="{C6766C77-78E3-4986-AA11-C3BB55BE598D}" type="parTrans" cxnId="{932B4554-0F20-449D-8695-0C5F32352DDB}">
      <dgm:prSet/>
      <dgm:spPr/>
      <dgm:t>
        <a:bodyPr/>
        <a:lstStyle/>
        <a:p>
          <a:endParaRPr lang="en-US">
            <a:latin typeface="Times New Roman" pitchFamily="18" charset="0"/>
            <a:cs typeface="Times New Roman" pitchFamily="18" charset="0"/>
          </a:endParaRPr>
        </a:p>
      </dgm:t>
    </dgm:pt>
    <dgm:pt modelId="{48B6CC73-E98B-4ABA-B1FB-6602F1807986}">
      <dgm:prSet phldrT="[Text]" custT="1"/>
      <dgm:spPr/>
      <dgm:t>
        <a:bodyPr/>
        <a:lstStyle/>
        <a:p>
          <a:pPr algn="just"/>
          <a:r>
            <a:rPr lang="pt-BR" sz="1400" smtClean="0">
              <a:latin typeface="Times New Roman" pitchFamily="18" charset="0"/>
              <a:cs typeface="Times New Roman" pitchFamily="18" charset="0"/>
            </a:rPr>
            <a:t>Tổng kết công tác đoàn và phong trào thanh thiếu nhi năm 2015; Chương trình công tác đoàn và phong trào thanh thiếu nhi năm 2016</a:t>
          </a:r>
          <a:endParaRPr lang="en-US" sz="1400" i="1">
            <a:latin typeface="Times New Roman" pitchFamily="18" charset="0"/>
            <a:cs typeface="Times New Roman" pitchFamily="18" charset="0"/>
          </a:endParaRPr>
        </a:p>
      </dgm:t>
    </dgm:pt>
    <dgm:pt modelId="{DF021828-747B-4EB3-AADF-5CA76B6572FE}">
      <dgm:prSet phldrT="[Text]"/>
      <dgm:spPr/>
      <dgm:t>
        <a:bodyPr/>
        <a:lstStyle/>
        <a:p>
          <a:r>
            <a:rPr lang="en-US" smtClean="0">
              <a:latin typeface="Times New Roman" pitchFamily="18" charset="0"/>
              <a:cs typeface="Times New Roman" pitchFamily="18" charset="0"/>
            </a:rPr>
            <a:t>3</a:t>
          </a:r>
          <a:endParaRPr lang="en-US">
            <a:latin typeface="Times New Roman" pitchFamily="18" charset="0"/>
            <a:cs typeface="Times New Roman" pitchFamily="18" charset="0"/>
          </a:endParaRPr>
        </a:p>
      </dgm:t>
    </dgm:pt>
    <dgm:pt modelId="{3A71C14C-E47A-4D20-AC9A-844F5C269CDC}" type="sibTrans" cxnId="{02A7220F-D976-4A02-8D9E-2BAA1B1DF412}">
      <dgm:prSet/>
      <dgm:spPr/>
      <dgm:t>
        <a:bodyPr/>
        <a:lstStyle/>
        <a:p>
          <a:endParaRPr lang="en-US">
            <a:latin typeface="Times New Roman" pitchFamily="18" charset="0"/>
            <a:cs typeface="Times New Roman" pitchFamily="18" charset="0"/>
          </a:endParaRPr>
        </a:p>
      </dgm:t>
    </dgm:pt>
    <dgm:pt modelId="{34767137-BAC7-471A-970B-4653CBCAE7C6}" type="parTrans" cxnId="{02A7220F-D976-4A02-8D9E-2BAA1B1DF412}">
      <dgm:prSet/>
      <dgm:spPr/>
      <dgm:t>
        <a:bodyPr/>
        <a:lstStyle/>
        <a:p>
          <a:endParaRPr lang="en-US">
            <a:latin typeface="Times New Roman" pitchFamily="18" charset="0"/>
            <a:cs typeface="Times New Roman" pitchFamily="18" charset="0"/>
          </a:endParaRPr>
        </a:p>
      </dgm:t>
    </dgm:pt>
    <dgm:pt modelId="{BFBAF0FC-AEBD-43F5-A309-96DC0078F002}" type="sibTrans" cxnId="{79589A9B-2D63-4288-9948-1C68619C87FA}">
      <dgm:prSet/>
      <dgm:spPr/>
      <dgm:t>
        <a:bodyPr/>
        <a:lstStyle/>
        <a:p>
          <a:endParaRPr lang="en-US">
            <a:latin typeface="Times New Roman" pitchFamily="18" charset="0"/>
            <a:cs typeface="Times New Roman" pitchFamily="18" charset="0"/>
          </a:endParaRPr>
        </a:p>
      </dgm:t>
    </dgm:pt>
    <dgm:pt modelId="{6624BDD1-CF6A-4BD2-B77E-5C40C5E0B695}" type="parTrans" cxnId="{79589A9B-2D63-4288-9948-1C68619C87FA}">
      <dgm:prSet/>
      <dgm:spPr/>
      <dgm:t>
        <a:bodyPr/>
        <a:lstStyle/>
        <a:p>
          <a:endParaRPr lang="en-US">
            <a:latin typeface="Times New Roman" pitchFamily="18" charset="0"/>
            <a:cs typeface="Times New Roman" pitchFamily="18" charset="0"/>
          </a:endParaRPr>
        </a:p>
      </dgm:t>
    </dgm:pt>
    <dgm:pt modelId="{B1226329-9CB1-451C-84CB-1FB764126B11}" type="pres">
      <dgm:prSet presAssocID="{22855312-D01C-4985-A410-A42437494764}" presName="linearFlow" presStyleCnt="0">
        <dgm:presLayoutVars>
          <dgm:dir/>
          <dgm:animLvl val="lvl"/>
          <dgm:resizeHandles val="exact"/>
        </dgm:presLayoutVars>
      </dgm:prSet>
      <dgm:spPr/>
      <dgm:t>
        <a:bodyPr/>
        <a:lstStyle/>
        <a:p>
          <a:endParaRPr lang="en-US"/>
        </a:p>
      </dgm:t>
    </dgm:pt>
    <dgm:pt modelId="{E573FC40-4E5C-4602-AD27-FFCA66C0F84B}" type="pres">
      <dgm:prSet presAssocID="{C708BB64-8F91-4C8C-B745-FB2A69FB8DF2}" presName="composite" presStyleCnt="0"/>
      <dgm:spPr/>
    </dgm:pt>
    <dgm:pt modelId="{37743962-174D-4DB1-BC81-E7ED70FBF8E7}" type="pres">
      <dgm:prSet presAssocID="{C708BB64-8F91-4C8C-B745-FB2A69FB8DF2}" presName="parentText" presStyleLbl="alignNode1" presStyleIdx="0" presStyleCnt="9" custLinFactNeighborY="-13624">
        <dgm:presLayoutVars>
          <dgm:chMax val="1"/>
          <dgm:bulletEnabled val="1"/>
        </dgm:presLayoutVars>
      </dgm:prSet>
      <dgm:spPr/>
      <dgm:t>
        <a:bodyPr/>
        <a:lstStyle/>
        <a:p>
          <a:endParaRPr lang="en-US"/>
        </a:p>
      </dgm:t>
    </dgm:pt>
    <dgm:pt modelId="{04A787C1-0E5C-4A0D-A645-B18ED9B9F62D}" type="pres">
      <dgm:prSet presAssocID="{C708BB64-8F91-4C8C-B745-FB2A69FB8DF2}" presName="descendantText" presStyleLbl="alignAcc1" presStyleIdx="0" presStyleCnt="9" custLinFactNeighborY="-20960">
        <dgm:presLayoutVars>
          <dgm:bulletEnabled val="1"/>
        </dgm:presLayoutVars>
      </dgm:prSet>
      <dgm:spPr/>
      <dgm:t>
        <a:bodyPr/>
        <a:lstStyle/>
        <a:p>
          <a:endParaRPr lang="en-US"/>
        </a:p>
      </dgm:t>
    </dgm:pt>
    <dgm:pt modelId="{D60FA8B0-5F10-473F-A99A-5050963B21D0}" type="pres">
      <dgm:prSet presAssocID="{9C33B308-1DE1-494D-B640-32930F1333E7}" presName="sp" presStyleCnt="0"/>
      <dgm:spPr/>
    </dgm:pt>
    <dgm:pt modelId="{F7DC3670-03A7-4FED-9798-39139B4610A8}" type="pres">
      <dgm:prSet presAssocID="{E3AFFA4A-4031-486B-AA8D-9B58A6D4B572}" presName="composite" presStyleCnt="0"/>
      <dgm:spPr/>
    </dgm:pt>
    <dgm:pt modelId="{91FE5058-62F6-4FDE-A0ED-426E71BE9E10}" type="pres">
      <dgm:prSet presAssocID="{E3AFFA4A-4031-486B-AA8D-9B58A6D4B572}" presName="parentText" presStyleLbl="alignNode1" presStyleIdx="1" presStyleCnt="9" custLinFactNeighborY="-8458">
        <dgm:presLayoutVars>
          <dgm:chMax val="1"/>
          <dgm:bulletEnabled val="1"/>
        </dgm:presLayoutVars>
      </dgm:prSet>
      <dgm:spPr/>
      <dgm:t>
        <a:bodyPr/>
        <a:lstStyle/>
        <a:p>
          <a:endParaRPr lang="en-US"/>
        </a:p>
      </dgm:t>
    </dgm:pt>
    <dgm:pt modelId="{0C9D2030-6594-4505-98DC-4E8A25D8AA5B}" type="pres">
      <dgm:prSet presAssocID="{E3AFFA4A-4031-486B-AA8D-9B58A6D4B572}" presName="descendantText" presStyleLbl="alignAcc1" presStyleIdx="1" presStyleCnt="9" custScaleY="131058" custLinFactNeighborY="-14466">
        <dgm:presLayoutVars>
          <dgm:bulletEnabled val="1"/>
        </dgm:presLayoutVars>
      </dgm:prSet>
      <dgm:spPr/>
      <dgm:t>
        <a:bodyPr/>
        <a:lstStyle/>
        <a:p>
          <a:endParaRPr lang="en-US"/>
        </a:p>
      </dgm:t>
    </dgm:pt>
    <dgm:pt modelId="{EDBA4784-85AC-4477-84BA-F2833422C29E}" type="pres">
      <dgm:prSet presAssocID="{A2257F4B-C849-4428-BA59-A584104EE42A}" presName="sp" presStyleCnt="0"/>
      <dgm:spPr/>
    </dgm:pt>
    <dgm:pt modelId="{346901FE-3301-4173-AEC9-1754C39F713F}" type="pres">
      <dgm:prSet presAssocID="{DF021828-747B-4EB3-AADF-5CA76B6572FE}" presName="composite" presStyleCnt="0"/>
      <dgm:spPr/>
    </dgm:pt>
    <dgm:pt modelId="{069011F7-3516-4D52-8732-FEDCB71F5C3B}" type="pres">
      <dgm:prSet presAssocID="{DF021828-747B-4EB3-AADF-5CA76B6572FE}" presName="parentText" presStyleLbl="alignNode1" presStyleIdx="2" presStyleCnt="9" custLinFactNeighborY="-4134">
        <dgm:presLayoutVars>
          <dgm:chMax val="1"/>
          <dgm:bulletEnabled val="1"/>
        </dgm:presLayoutVars>
      </dgm:prSet>
      <dgm:spPr/>
      <dgm:t>
        <a:bodyPr/>
        <a:lstStyle/>
        <a:p>
          <a:endParaRPr lang="en-US"/>
        </a:p>
      </dgm:t>
    </dgm:pt>
    <dgm:pt modelId="{817BD1AD-03D7-4BB4-9D04-E4B8BA12D5F0}" type="pres">
      <dgm:prSet presAssocID="{DF021828-747B-4EB3-AADF-5CA76B6572FE}" presName="descendantText" presStyleLbl="alignAcc1" presStyleIdx="2" presStyleCnt="9" custScaleY="116484" custLinFactNeighborY="-6361">
        <dgm:presLayoutVars>
          <dgm:bulletEnabled val="1"/>
        </dgm:presLayoutVars>
      </dgm:prSet>
      <dgm:spPr/>
      <dgm:t>
        <a:bodyPr/>
        <a:lstStyle/>
        <a:p>
          <a:endParaRPr lang="en-US"/>
        </a:p>
      </dgm:t>
    </dgm:pt>
    <dgm:pt modelId="{4992813E-C6C1-4A76-AD30-B61212B6F2BE}" type="pres">
      <dgm:prSet presAssocID="{3A71C14C-E47A-4D20-AC9A-844F5C269CDC}" presName="sp" presStyleCnt="0"/>
      <dgm:spPr/>
    </dgm:pt>
    <dgm:pt modelId="{6420C78D-1189-402C-AA1C-8ADFAF769309}" type="pres">
      <dgm:prSet presAssocID="{22661DB2-9375-4149-9E22-5349BBE0BFB3}" presName="composite" presStyleCnt="0"/>
      <dgm:spPr/>
    </dgm:pt>
    <dgm:pt modelId="{CD7AADE8-49AC-41BB-9250-865801FA2FB4}" type="pres">
      <dgm:prSet presAssocID="{22661DB2-9375-4149-9E22-5349BBE0BFB3}" presName="parentText" presStyleLbl="alignNode1" presStyleIdx="3" presStyleCnt="9" custLinFactNeighborY="-9013">
        <dgm:presLayoutVars>
          <dgm:chMax val="1"/>
          <dgm:bulletEnabled val="1"/>
        </dgm:presLayoutVars>
      </dgm:prSet>
      <dgm:spPr/>
      <dgm:t>
        <a:bodyPr/>
        <a:lstStyle/>
        <a:p>
          <a:endParaRPr lang="en-US"/>
        </a:p>
      </dgm:t>
    </dgm:pt>
    <dgm:pt modelId="{D1D5889C-C5DE-4C2E-80CE-8FCD8F918617}" type="pres">
      <dgm:prSet presAssocID="{22661DB2-9375-4149-9E22-5349BBE0BFB3}" presName="descendantText" presStyleLbl="alignAcc1" presStyleIdx="3" presStyleCnt="9" custLinFactNeighborY="-13865">
        <dgm:presLayoutVars>
          <dgm:bulletEnabled val="1"/>
        </dgm:presLayoutVars>
      </dgm:prSet>
      <dgm:spPr/>
      <dgm:t>
        <a:bodyPr/>
        <a:lstStyle/>
        <a:p>
          <a:endParaRPr lang="en-US"/>
        </a:p>
      </dgm:t>
    </dgm:pt>
    <dgm:pt modelId="{D08AB07C-715C-4CB6-845F-4DFE90BC3695}" type="pres">
      <dgm:prSet presAssocID="{0CD93BCD-2A16-420F-B6B1-3DC60EA9104A}" presName="sp" presStyleCnt="0"/>
      <dgm:spPr/>
    </dgm:pt>
    <dgm:pt modelId="{B4BB9B2C-D4C7-4F44-9EEB-0BBE1797ED49}" type="pres">
      <dgm:prSet presAssocID="{864C0DF3-9903-4F0F-B417-5E2DEAC785F7}" presName="composite" presStyleCnt="0"/>
      <dgm:spPr/>
    </dgm:pt>
    <dgm:pt modelId="{2BA6DDCC-8B32-49CD-83E2-8FE8C4A845D7}" type="pres">
      <dgm:prSet presAssocID="{864C0DF3-9903-4F0F-B417-5E2DEAC785F7}" presName="parentText" presStyleLbl="alignNode1" presStyleIdx="4" presStyleCnt="9" custLinFactNeighborY="-10562">
        <dgm:presLayoutVars>
          <dgm:chMax val="1"/>
          <dgm:bulletEnabled val="1"/>
        </dgm:presLayoutVars>
      </dgm:prSet>
      <dgm:spPr/>
      <dgm:t>
        <a:bodyPr/>
        <a:lstStyle/>
        <a:p>
          <a:endParaRPr lang="en-US"/>
        </a:p>
      </dgm:t>
    </dgm:pt>
    <dgm:pt modelId="{9F4C6622-9A1C-46E6-A7C6-F589365E0F7D}" type="pres">
      <dgm:prSet presAssocID="{864C0DF3-9903-4F0F-B417-5E2DEAC785F7}" presName="descendantText" presStyleLbl="alignAcc1" presStyleIdx="4" presStyleCnt="9" custLinFactNeighborY="-16249">
        <dgm:presLayoutVars>
          <dgm:bulletEnabled val="1"/>
        </dgm:presLayoutVars>
      </dgm:prSet>
      <dgm:spPr/>
      <dgm:t>
        <a:bodyPr/>
        <a:lstStyle/>
        <a:p>
          <a:endParaRPr lang="en-US"/>
        </a:p>
      </dgm:t>
    </dgm:pt>
    <dgm:pt modelId="{26054DDC-10C6-4F70-928A-F431AC744F53}" type="pres">
      <dgm:prSet presAssocID="{577FB001-7F79-4240-B556-A45E694D2A24}" presName="sp" presStyleCnt="0"/>
      <dgm:spPr/>
    </dgm:pt>
    <dgm:pt modelId="{458178B2-F145-4035-A894-D624CE9ED1B9}" type="pres">
      <dgm:prSet presAssocID="{DDBD54AD-ACC0-4DA7-AD50-3CE545FC8FBF}" presName="composite" presStyleCnt="0"/>
      <dgm:spPr/>
    </dgm:pt>
    <dgm:pt modelId="{3E874C85-B551-4CCC-9E70-A812AA8ADF02}" type="pres">
      <dgm:prSet presAssocID="{DDBD54AD-ACC0-4DA7-AD50-3CE545FC8FBF}" presName="parentText" presStyleLbl="alignNode1" presStyleIdx="5" presStyleCnt="9" custLinFactNeighborY="-19852">
        <dgm:presLayoutVars>
          <dgm:chMax val="1"/>
          <dgm:bulletEnabled val="1"/>
        </dgm:presLayoutVars>
      </dgm:prSet>
      <dgm:spPr/>
      <dgm:t>
        <a:bodyPr/>
        <a:lstStyle/>
        <a:p>
          <a:endParaRPr lang="en-US"/>
        </a:p>
      </dgm:t>
    </dgm:pt>
    <dgm:pt modelId="{318BBA58-0F86-4B2D-9835-5D5678A358C5}" type="pres">
      <dgm:prSet presAssocID="{DDBD54AD-ACC0-4DA7-AD50-3CE545FC8FBF}" presName="descendantText" presStyleLbl="alignAcc1" presStyleIdx="5" presStyleCnt="9" custLinFactNeighborY="-27578">
        <dgm:presLayoutVars>
          <dgm:bulletEnabled val="1"/>
        </dgm:presLayoutVars>
      </dgm:prSet>
      <dgm:spPr/>
      <dgm:t>
        <a:bodyPr/>
        <a:lstStyle/>
        <a:p>
          <a:endParaRPr lang="en-US"/>
        </a:p>
      </dgm:t>
    </dgm:pt>
    <dgm:pt modelId="{78E29882-A04D-446F-A26A-0AAA58076AD9}" type="pres">
      <dgm:prSet presAssocID="{B35306FD-EE37-4F07-A308-41AE5E6CBBB9}" presName="sp" presStyleCnt="0"/>
      <dgm:spPr/>
    </dgm:pt>
    <dgm:pt modelId="{9C2B0A63-15FC-4C82-BEE9-D7C73C96B192}" type="pres">
      <dgm:prSet presAssocID="{4FB3D0C2-CD68-4CBD-9614-EAA0629C07D6}" presName="composite" presStyleCnt="0"/>
      <dgm:spPr/>
    </dgm:pt>
    <dgm:pt modelId="{29647D11-05E3-4BBC-AC87-B4E64B9B5E89}" type="pres">
      <dgm:prSet presAssocID="{4FB3D0C2-CD68-4CBD-9614-EAA0629C07D6}" presName="parentText" presStyleLbl="alignNode1" presStyleIdx="6" presStyleCnt="9" custLinFactNeighborY="-17660">
        <dgm:presLayoutVars>
          <dgm:chMax val="1"/>
          <dgm:bulletEnabled val="1"/>
        </dgm:presLayoutVars>
      </dgm:prSet>
      <dgm:spPr/>
      <dgm:t>
        <a:bodyPr/>
        <a:lstStyle/>
        <a:p>
          <a:endParaRPr lang="en-US"/>
        </a:p>
      </dgm:t>
    </dgm:pt>
    <dgm:pt modelId="{F5F06BC7-6A4D-4DB5-8932-4B54C5668A16}" type="pres">
      <dgm:prSet presAssocID="{4FB3D0C2-CD68-4CBD-9614-EAA0629C07D6}" presName="descendantText" presStyleLbl="alignAcc1" presStyleIdx="6" presStyleCnt="9" custLinFactNeighborY="-27170">
        <dgm:presLayoutVars>
          <dgm:bulletEnabled val="1"/>
        </dgm:presLayoutVars>
      </dgm:prSet>
      <dgm:spPr/>
      <dgm:t>
        <a:bodyPr/>
        <a:lstStyle/>
        <a:p>
          <a:endParaRPr lang="en-US"/>
        </a:p>
      </dgm:t>
    </dgm:pt>
    <dgm:pt modelId="{A41F9545-45A0-4328-9B6D-433F46FC4B5C}" type="pres">
      <dgm:prSet presAssocID="{687408D5-6216-4E3D-AB09-FEF74796C3BE}" presName="sp" presStyleCnt="0"/>
      <dgm:spPr/>
    </dgm:pt>
    <dgm:pt modelId="{8CE1522D-8286-4C1E-944B-D241415937E7}" type="pres">
      <dgm:prSet presAssocID="{090287A8-43F3-4938-A067-C6ACD589366F}" presName="composite" presStyleCnt="0"/>
      <dgm:spPr/>
    </dgm:pt>
    <dgm:pt modelId="{6EF7B35C-8214-40A9-BEE0-32251DF87769}" type="pres">
      <dgm:prSet presAssocID="{090287A8-43F3-4938-A067-C6ACD589366F}" presName="parentText" presStyleLbl="alignNode1" presStyleIdx="7" presStyleCnt="9" custLinFactNeighborY="-25996">
        <dgm:presLayoutVars>
          <dgm:chMax val="1"/>
          <dgm:bulletEnabled val="1"/>
        </dgm:presLayoutVars>
      </dgm:prSet>
      <dgm:spPr/>
      <dgm:t>
        <a:bodyPr/>
        <a:lstStyle/>
        <a:p>
          <a:endParaRPr lang="en-US"/>
        </a:p>
      </dgm:t>
    </dgm:pt>
    <dgm:pt modelId="{B205B89F-0BF2-4B5C-978E-781C04D7B647}" type="pres">
      <dgm:prSet presAssocID="{090287A8-43F3-4938-A067-C6ACD589366F}" presName="descendantText" presStyleLbl="alignAcc1" presStyleIdx="7" presStyleCnt="9" custLinFactNeighborY="-39995">
        <dgm:presLayoutVars>
          <dgm:bulletEnabled val="1"/>
        </dgm:presLayoutVars>
      </dgm:prSet>
      <dgm:spPr/>
      <dgm:t>
        <a:bodyPr/>
        <a:lstStyle/>
        <a:p>
          <a:endParaRPr lang="en-US"/>
        </a:p>
      </dgm:t>
    </dgm:pt>
    <dgm:pt modelId="{4FC539C1-4A8A-4D72-8AFC-63CB48CBB61E}" type="pres">
      <dgm:prSet presAssocID="{849E22F2-1CA9-4C80-A3D6-8D9AA6844BCC}" presName="sp" presStyleCnt="0"/>
      <dgm:spPr/>
    </dgm:pt>
    <dgm:pt modelId="{3ED8B77F-4DCA-4163-A206-32BA50DE0B87}" type="pres">
      <dgm:prSet presAssocID="{4346B6E4-D76A-48AA-9528-6BBA25EEA664}" presName="composite" presStyleCnt="0"/>
      <dgm:spPr/>
    </dgm:pt>
    <dgm:pt modelId="{1D3F1CA0-0A45-431D-B5C7-E52FF84B7158}" type="pres">
      <dgm:prSet presAssocID="{4346B6E4-D76A-48AA-9528-6BBA25EEA664}" presName="parentText" presStyleLbl="alignNode1" presStyleIdx="8" presStyleCnt="9" custLinFactNeighborY="-28783">
        <dgm:presLayoutVars>
          <dgm:chMax val="1"/>
          <dgm:bulletEnabled val="1"/>
        </dgm:presLayoutVars>
      </dgm:prSet>
      <dgm:spPr/>
      <dgm:t>
        <a:bodyPr/>
        <a:lstStyle/>
        <a:p>
          <a:endParaRPr lang="en-US"/>
        </a:p>
      </dgm:t>
    </dgm:pt>
    <dgm:pt modelId="{1DDFEC90-EB60-43D2-AD00-3B409CB74D56}" type="pres">
      <dgm:prSet presAssocID="{4346B6E4-D76A-48AA-9528-6BBA25EEA664}" presName="descendantText" presStyleLbl="alignAcc1" presStyleIdx="8" presStyleCnt="9" custLinFactNeighborY="-43794">
        <dgm:presLayoutVars>
          <dgm:bulletEnabled val="1"/>
        </dgm:presLayoutVars>
      </dgm:prSet>
      <dgm:spPr/>
      <dgm:t>
        <a:bodyPr/>
        <a:lstStyle/>
        <a:p>
          <a:endParaRPr lang="en-US"/>
        </a:p>
      </dgm:t>
    </dgm:pt>
  </dgm:ptLst>
  <dgm:cxnLst>
    <dgm:cxn modelId="{D18789AD-7540-4337-87FC-61F831232F84}" type="presOf" srcId="{E94B4F6B-8D9F-4431-BD98-0E918391B3F2}" destId="{D1D5889C-C5DE-4C2E-80CE-8FCD8F918617}" srcOrd="0" destOrd="0" presId="urn:microsoft.com/office/officeart/2005/8/layout/chevron2"/>
    <dgm:cxn modelId="{9FC009D2-A910-49A5-8735-A95D4667E853}" srcId="{DDBD54AD-ACC0-4DA7-AD50-3CE545FC8FBF}" destId="{4CEC10D2-436F-4041-AEB8-F7B913EC7CA1}" srcOrd="0" destOrd="0" parTransId="{452AFD38-196F-4BB3-AFC0-054E70CAD153}" sibTransId="{FE011B18-3497-40D5-9AB0-489F0CEAD121}"/>
    <dgm:cxn modelId="{1147CA9F-FA92-4338-AF17-7FC2BB3A3734}" type="presOf" srcId="{DF021828-747B-4EB3-AADF-5CA76B6572FE}" destId="{069011F7-3516-4D52-8732-FEDCB71F5C3B}" srcOrd="0" destOrd="0" presId="urn:microsoft.com/office/officeart/2005/8/layout/chevron2"/>
    <dgm:cxn modelId="{2EE5BEA3-2E62-47BC-8F87-C9BABE9D12E6}" srcId="{22855312-D01C-4985-A410-A42437494764}" destId="{090287A8-43F3-4938-A067-C6ACD589366F}" srcOrd="7" destOrd="0" parTransId="{E0234E2B-4507-45D0-964C-8D663DE2EF1E}" sibTransId="{849E22F2-1CA9-4C80-A3D6-8D9AA6844BCC}"/>
    <dgm:cxn modelId="{840F35F9-3EFC-42C1-8211-ED5FC46A846B}" type="presOf" srcId="{4FB3D0C2-CD68-4CBD-9614-EAA0629C07D6}" destId="{29647D11-05E3-4BBC-AC87-B4E64B9B5E89}" srcOrd="0" destOrd="0" presId="urn:microsoft.com/office/officeart/2005/8/layout/chevron2"/>
    <dgm:cxn modelId="{932B4554-0F20-449D-8695-0C5F32352DDB}" srcId="{4346B6E4-D76A-48AA-9528-6BBA25EEA664}" destId="{BAB5B290-A5DD-4E5D-BC27-54ABFEE8E833}" srcOrd="0" destOrd="0" parTransId="{C6766C77-78E3-4986-AA11-C3BB55BE598D}" sibTransId="{03289859-1404-43F7-B2AE-2CCF0BC50F44}"/>
    <dgm:cxn modelId="{A25EADD3-DD4D-4E58-B225-5D2792EE1AD5}" type="presOf" srcId="{EC3CE191-7263-440E-9D67-0FFEAAE41044}" destId="{0C9D2030-6594-4505-98DC-4E8A25D8AA5B}" srcOrd="0" destOrd="0" presId="urn:microsoft.com/office/officeart/2005/8/layout/chevron2"/>
    <dgm:cxn modelId="{3C8F357C-6BBB-4041-9910-C2F8E79F2E00}" srcId="{22661DB2-9375-4149-9E22-5349BBE0BFB3}" destId="{E94B4F6B-8D9F-4431-BD98-0E918391B3F2}" srcOrd="0" destOrd="0" parTransId="{3CB9792E-2B7A-4C31-AD20-72E533284967}" sibTransId="{D8ABAEB1-5906-4285-96F1-1F81A636279F}"/>
    <dgm:cxn modelId="{02A7220F-D976-4A02-8D9E-2BAA1B1DF412}" srcId="{22855312-D01C-4985-A410-A42437494764}" destId="{DF021828-747B-4EB3-AADF-5CA76B6572FE}" srcOrd="2" destOrd="0" parTransId="{34767137-BAC7-471A-970B-4653CBCAE7C6}" sibTransId="{3A71C14C-E47A-4D20-AC9A-844F5C269CDC}"/>
    <dgm:cxn modelId="{246BA0A6-D2D9-49A1-B08F-C874E0663EC5}" srcId="{4FB3D0C2-CD68-4CBD-9614-EAA0629C07D6}" destId="{0D048BA5-274C-4A4B-A8B7-F641E41C3C81}" srcOrd="0" destOrd="0" parTransId="{158F4275-D328-46FD-8632-80AFE0BA9515}" sibTransId="{792A1E3E-E91E-4652-9356-ED7E118596D2}"/>
    <dgm:cxn modelId="{8DFAE4E5-3F30-4E42-AD6F-43955BAC5FEB}" type="presOf" srcId="{76728A62-C9DD-4EB9-8985-2718A42D5683}" destId="{9F4C6622-9A1C-46E6-A7C6-F589365E0F7D}" srcOrd="0" destOrd="0" presId="urn:microsoft.com/office/officeart/2005/8/layout/chevron2"/>
    <dgm:cxn modelId="{212C7CA8-F383-47EE-9720-17AC0B43A345}" type="presOf" srcId="{22661DB2-9375-4149-9E22-5349BBE0BFB3}" destId="{CD7AADE8-49AC-41BB-9250-865801FA2FB4}" srcOrd="0" destOrd="0" presId="urn:microsoft.com/office/officeart/2005/8/layout/chevron2"/>
    <dgm:cxn modelId="{F56667DE-2FC1-498E-AF1F-AB30F4FD63CD}" type="presOf" srcId="{BAB5B290-A5DD-4E5D-BC27-54ABFEE8E833}" destId="{1DDFEC90-EB60-43D2-AD00-3B409CB74D56}" srcOrd="0" destOrd="0" presId="urn:microsoft.com/office/officeart/2005/8/layout/chevron2"/>
    <dgm:cxn modelId="{4908D6B0-3061-4F03-A92B-63D787BA5366}" srcId="{090287A8-43F3-4938-A067-C6ACD589366F}" destId="{8943FBC7-FE1E-4119-9791-7E6DED194968}" srcOrd="0" destOrd="0" parTransId="{4164B2DA-DCD2-41A7-BC17-F00431081B42}" sibTransId="{302A18E4-9C99-434D-8209-9EDAF7A9C35E}"/>
    <dgm:cxn modelId="{8A202C4E-CD72-4129-B6DE-5370A5D3237B}" srcId="{22855312-D01C-4985-A410-A42437494764}" destId="{22661DB2-9375-4149-9E22-5349BBE0BFB3}" srcOrd="3" destOrd="0" parTransId="{F5E747B5-D9BA-4AD0-B126-86D5C27DF954}" sibTransId="{0CD93BCD-2A16-420F-B6B1-3DC60EA9104A}"/>
    <dgm:cxn modelId="{F4DBA0BF-35E0-4B86-8F5E-2CE6E9B75D18}" srcId="{864C0DF3-9903-4F0F-B417-5E2DEAC785F7}" destId="{76728A62-C9DD-4EB9-8985-2718A42D5683}" srcOrd="0" destOrd="0" parTransId="{F61FD99B-1170-4DCB-AEA8-4057C49CEA83}" sibTransId="{34FFDC84-4695-418A-A815-F45E94CBCB95}"/>
    <dgm:cxn modelId="{8E048D23-2EBC-41D9-9088-CB20E284C33F}" type="presOf" srcId="{D3DB93EF-BA73-462F-BB07-ECA0AA89A5E6}" destId="{04A787C1-0E5C-4A0D-A645-B18ED9B9F62D}" srcOrd="0" destOrd="0" presId="urn:microsoft.com/office/officeart/2005/8/layout/chevron2"/>
    <dgm:cxn modelId="{E9779738-1841-4802-8B75-FAE893B81654}" type="presOf" srcId="{E3AFFA4A-4031-486B-AA8D-9B58A6D4B572}" destId="{91FE5058-62F6-4FDE-A0ED-426E71BE9E10}" srcOrd="0" destOrd="0" presId="urn:microsoft.com/office/officeart/2005/8/layout/chevron2"/>
    <dgm:cxn modelId="{21546A53-CE6D-4140-AEC9-79ABA52B7EDD}" type="presOf" srcId="{864C0DF3-9903-4F0F-B417-5E2DEAC785F7}" destId="{2BA6DDCC-8B32-49CD-83E2-8FE8C4A845D7}" srcOrd="0" destOrd="0" presId="urn:microsoft.com/office/officeart/2005/8/layout/chevron2"/>
    <dgm:cxn modelId="{A3409381-5319-4341-AEFD-9237B765CA23}" srcId="{22855312-D01C-4985-A410-A42437494764}" destId="{864C0DF3-9903-4F0F-B417-5E2DEAC785F7}" srcOrd="4" destOrd="0" parTransId="{001B9505-A1C9-4C7A-A1BC-95BC8AE7C010}" sibTransId="{577FB001-7F79-4240-B556-A45E694D2A24}"/>
    <dgm:cxn modelId="{E143F6A7-686A-49A0-A045-3F02B1C5F2F6}" type="presOf" srcId="{C708BB64-8F91-4C8C-B745-FB2A69FB8DF2}" destId="{37743962-174D-4DB1-BC81-E7ED70FBF8E7}" srcOrd="0" destOrd="0" presId="urn:microsoft.com/office/officeart/2005/8/layout/chevron2"/>
    <dgm:cxn modelId="{AFD65917-6A1F-43C3-A116-3AEB34C0B174}" srcId="{22855312-D01C-4985-A410-A42437494764}" destId="{C708BB64-8F91-4C8C-B745-FB2A69FB8DF2}" srcOrd="0" destOrd="0" parTransId="{74357540-DFB9-4D43-8910-301738D9868A}" sibTransId="{9C33B308-1DE1-494D-B640-32930F1333E7}"/>
    <dgm:cxn modelId="{9F2CA061-35AA-40C6-8B07-D1742879AE63}" srcId="{C708BB64-8F91-4C8C-B745-FB2A69FB8DF2}" destId="{D3DB93EF-BA73-462F-BB07-ECA0AA89A5E6}" srcOrd="0" destOrd="0" parTransId="{BBB8BB42-0476-45F5-8992-4BB204C7F9E9}" sibTransId="{ACE6ADEA-8BAC-40C3-BDDE-88539F83C75A}"/>
    <dgm:cxn modelId="{BDB39B45-F934-4F2D-B058-82DF84116F4A}" type="presOf" srcId="{0D048BA5-274C-4A4B-A8B7-F641E41C3C81}" destId="{F5F06BC7-6A4D-4DB5-8932-4B54C5668A16}" srcOrd="0" destOrd="0" presId="urn:microsoft.com/office/officeart/2005/8/layout/chevron2"/>
    <dgm:cxn modelId="{8551B127-F83B-4171-8AD0-2527E399A3F2}" type="presOf" srcId="{4346B6E4-D76A-48AA-9528-6BBA25EEA664}" destId="{1D3F1CA0-0A45-431D-B5C7-E52FF84B7158}" srcOrd="0" destOrd="0" presId="urn:microsoft.com/office/officeart/2005/8/layout/chevron2"/>
    <dgm:cxn modelId="{CEFD9E54-393C-4CB2-A8B5-1D748420BAC5}" type="presOf" srcId="{48B6CC73-E98B-4ABA-B1FB-6602F1807986}" destId="{817BD1AD-03D7-4BB4-9D04-E4B8BA12D5F0}" srcOrd="0" destOrd="0" presId="urn:microsoft.com/office/officeart/2005/8/layout/chevron2"/>
    <dgm:cxn modelId="{79589A9B-2D63-4288-9948-1C68619C87FA}" srcId="{DF021828-747B-4EB3-AADF-5CA76B6572FE}" destId="{48B6CC73-E98B-4ABA-B1FB-6602F1807986}" srcOrd="0" destOrd="0" parTransId="{6624BDD1-CF6A-4BD2-B77E-5C40C5E0B695}" sibTransId="{BFBAF0FC-AEBD-43F5-A309-96DC0078F002}"/>
    <dgm:cxn modelId="{76553974-D5C3-4E7A-9212-677BBAABD25A}" srcId="{E3AFFA4A-4031-486B-AA8D-9B58A6D4B572}" destId="{EC3CE191-7263-440E-9D67-0FFEAAE41044}" srcOrd="0" destOrd="0" parTransId="{4BE7B77D-E659-4ED2-B16B-32271D3A1E4A}" sibTransId="{B1D99001-389C-4695-A151-A0DC2D91D583}"/>
    <dgm:cxn modelId="{A11431A3-A905-4574-9D1C-DA9E7147A34F}" srcId="{22855312-D01C-4985-A410-A42437494764}" destId="{4346B6E4-D76A-48AA-9528-6BBA25EEA664}" srcOrd="8" destOrd="0" parTransId="{5DFD5278-FECC-4ED5-A1BF-DC201BC00921}" sibTransId="{E65B0748-7C17-4480-ADC7-6A2E2A616A25}"/>
    <dgm:cxn modelId="{C9401F72-B914-4622-989A-1B8157F8242F}" srcId="{22855312-D01C-4985-A410-A42437494764}" destId="{4FB3D0C2-CD68-4CBD-9614-EAA0629C07D6}" srcOrd="6" destOrd="0" parTransId="{C6650CF8-7919-48A1-ABC8-74928BD0BAE7}" sibTransId="{687408D5-6216-4E3D-AB09-FEF74796C3BE}"/>
    <dgm:cxn modelId="{693821C7-2CF4-400E-9645-5E771A5667CA}" type="presOf" srcId="{4CEC10D2-436F-4041-AEB8-F7B913EC7CA1}" destId="{318BBA58-0F86-4B2D-9835-5D5678A358C5}" srcOrd="0" destOrd="0" presId="urn:microsoft.com/office/officeart/2005/8/layout/chevron2"/>
    <dgm:cxn modelId="{7BAC2BB1-9084-4660-A465-0A102D630D6A}" type="presOf" srcId="{DDBD54AD-ACC0-4DA7-AD50-3CE545FC8FBF}" destId="{3E874C85-B551-4CCC-9E70-A812AA8ADF02}" srcOrd="0" destOrd="0" presId="urn:microsoft.com/office/officeart/2005/8/layout/chevron2"/>
    <dgm:cxn modelId="{66AD750E-DA8F-495A-9C06-94B5E6CDF2EF}" type="presOf" srcId="{090287A8-43F3-4938-A067-C6ACD589366F}" destId="{6EF7B35C-8214-40A9-BEE0-32251DF87769}" srcOrd="0" destOrd="0" presId="urn:microsoft.com/office/officeart/2005/8/layout/chevron2"/>
    <dgm:cxn modelId="{EBBB814B-02DE-42F3-BE47-4B4EC3CED52B}" srcId="{22855312-D01C-4985-A410-A42437494764}" destId="{E3AFFA4A-4031-486B-AA8D-9B58A6D4B572}" srcOrd="1" destOrd="0" parTransId="{48DB152C-43C2-418E-BF76-D2DF0160C636}" sibTransId="{A2257F4B-C849-4428-BA59-A584104EE42A}"/>
    <dgm:cxn modelId="{75ACC476-EEAF-4DB5-9FAE-65AFB75F45DE}" type="presOf" srcId="{8943FBC7-FE1E-4119-9791-7E6DED194968}" destId="{B205B89F-0BF2-4B5C-978E-781C04D7B647}" srcOrd="0" destOrd="0" presId="urn:microsoft.com/office/officeart/2005/8/layout/chevron2"/>
    <dgm:cxn modelId="{43991BA7-F0A0-43AA-BD60-4B3664F839B1}" srcId="{22855312-D01C-4985-A410-A42437494764}" destId="{DDBD54AD-ACC0-4DA7-AD50-3CE545FC8FBF}" srcOrd="5" destOrd="0" parTransId="{8416A49F-D69B-4405-AB7E-0068A9B74F16}" sibTransId="{B35306FD-EE37-4F07-A308-41AE5E6CBBB9}"/>
    <dgm:cxn modelId="{6AAF2D0D-BBA2-4AB5-A29C-6D2942F7B566}" type="presOf" srcId="{22855312-D01C-4985-A410-A42437494764}" destId="{B1226329-9CB1-451C-84CB-1FB764126B11}" srcOrd="0" destOrd="0" presId="urn:microsoft.com/office/officeart/2005/8/layout/chevron2"/>
    <dgm:cxn modelId="{B039603F-3918-4893-8A0C-98D2A002663B}" type="presParOf" srcId="{B1226329-9CB1-451C-84CB-1FB764126B11}" destId="{E573FC40-4E5C-4602-AD27-FFCA66C0F84B}" srcOrd="0" destOrd="0" presId="urn:microsoft.com/office/officeart/2005/8/layout/chevron2"/>
    <dgm:cxn modelId="{4F1DBE4D-10B2-442D-9E86-4CD2F7AD3FA3}" type="presParOf" srcId="{E573FC40-4E5C-4602-AD27-FFCA66C0F84B}" destId="{37743962-174D-4DB1-BC81-E7ED70FBF8E7}" srcOrd="0" destOrd="0" presId="urn:microsoft.com/office/officeart/2005/8/layout/chevron2"/>
    <dgm:cxn modelId="{FD71659E-FAEA-45FC-AF14-F177B17424D8}" type="presParOf" srcId="{E573FC40-4E5C-4602-AD27-FFCA66C0F84B}" destId="{04A787C1-0E5C-4A0D-A645-B18ED9B9F62D}" srcOrd="1" destOrd="0" presId="urn:microsoft.com/office/officeart/2005/8/layout/chevron2"/>
    <dgm:cxn modelId="{988F83C7-68B6-4005-8A64-423E7CD7B6FC}" type="presParOf" srcId="{B1226329-9CB1-451C-84CB-1FB764126B11}" destId="{D60FA8B0-5F10-473F-A99A-5050963B21D0}" srcOrd="1" destOrd="0" presId="urn:microsoft.com/office/officeart/2005/8/layout/chevron2"/>
    <dgm:cxn modelId="{DA824DEC-3714-4BF9-86F4-AFE7FAB2B04A}" type="presParOf" srcId="{B1226329-9CB1-451C-84CB-1FB764126B11}" destId="{F7DC3670-03A7-4FED-9798-39139B4610A8}" srcOrd="2" destOrd="0" presId="urn:microsoft.com/office/officeart/2005/8/layout/chevron2"/>
    <dgm:cxn modelId="{0C723211-7EDD-4A10-A3F7-404E190BEEEE}" type="presParOf" srcId="{F7DC3670-03A7-4FED-9798-39139B4610A8}" destId="{91FE5058-62F6-4FDE-A0ED-426E71BE9E10}" srcOrd="0" destOrd="0" presId="urn:microsoft.com/office/officeart/2005/8/layout/chevron2"/>
    <dgm:cxn modelId="{7C24393C-E5CB-4234-8035-1BFBB4EEA366}" type="presParOf" srcId="{F7DC3670-03A7-4FED-9798-39139B4610A8}" destId="{0C9D2030-6594-4505-98DC-4E8A25D8AA5B}" srcOrd="1" destOrd="0" presId="urn:microsoft.com/office/officeart/2005/8/layout/chevron2"/>
    <dgm:cxn modelId="{E63C8BB6-23CB-44E3-9096-D8633F9188C2}" type="presParOf" srcId="{B1226329-9CB1-451C-84CB-1FB764126B11}" destId="{EDBA4784-85AC-4477-84BA-F2833422C29E}" srcOrd="3" destOrd="0" presId="urn:microsoft.com/office/officeart/2005/8/layout/chevron2"/>
    <dgm:cxn modelId="{F758CB3C-D9FA-4FDB-8061-1ED0CB06B16F}" type="presParOf" srcId="{B1226329-9CB1-451C-84CB-1FB764126B11}" destId="{346901FE-3301-4173-AEC9-1754C39F713F}" srcOrd="4" destOrd="0" presId="urn:microsoft.com/office/officeart/2005/8/layout/chevron2"/>
    <dgm:cxn modelId="{997DB1BF-443A-4CA8-8074-A427CE4C5081}" type="presParOf" srcId="{346901FE-3301-4173-AEC9-1754C39F713F}" destId="{069011F7-3516-4D52-8732-FEDCB71F5C3B}" srcOrd="0" destOrd="0" presId="urn:microsoft.com/office/officeart/2005/8/layout/chevron2"/>
    <dgm:cxn modelId="{101EBD27-D136-4ECE-AC63-0745D9E1379B}" type="presParOf" srcId="{346901FE-3301-4173-AEC9-1754C39F713F}" destId="{817BD1AD-03D7-4BB4-9D04-E4B8BA12D5F0}" srcOrd="1" destOrd="0" presId="urn:microsoft.com/office/officeart/2005/8/layout/chevron2"/>
    <dgm:cxn modelId="{A6CBF340-0F2C-4FBE-8946-A9B6723A1803}" type="presParOf" srcId="{B1226329-9CB1-451C-84CB-1FB764126B11}" destId="{4992813E-C6C1-4A76-AD30-B61212B6F2BE}" srcOrd="5" destOrd="0" presId="urn:microsoft.com/office/officeart/2005/8/layout/chevron2"/>
    <dgm:cxn modelId="{30A9A3F0-1C67-4BED-9384-E891A7462BA9}" type="presParOf" srcId="{B1226329-9CB1-451C-84CB-1FB764126B11}" destId="{6420C78D-1189-402C-AA1C-8ADFAF769309}" srcOrd="6" destOrd="0" presId="urn:microsoft.com/office/officeart/2005/8/layout/chevron2"/>
    <dgm:cxn modelId="{703A5647-7F5A-4A68-99C2-FD04DB6485B2}" type="presParOf" srcId="{6420C78D-1189-402C-AA1C-8ADFAF769309}" destId="{CD7AADE8-49AC-41BB-9250-865801FA2FB4}" srcOrd="0" destOrd="0" presId="urn:microsoft.com/office/officeart/2005/8/layout/chevron2"/>
    <dgm:cxn modelId="{D795389B-4E93-4B99-8AAE-DF71C7EE5F15}" type="presParOf" srcId="{6420C78D-1189-402C-AA1C-8ADFAF769309}" destId="{D1D5889C-C5DE-4C2E-80CE-8FCD8F918617}" srcOrd="1" destOrd="0" presId="urn:microsoft.com/office/officeart/2005/8/layout/chevron2"/>
    <dgm:cxn modelId="{B78CDF15-CDD1-467B-854B-DDA305A82B13}" type="presParOf" srcId="{B1226329-9CB1-451C-84CB-1FB764126B11}" destId="{D08AB07C-715C-4CB6-845F-4DFE90BC3695}" srcOrd="7" destOrd="0" presId="urn:microsoft.com/office/officeart/2005/8/layout/chevron2"/>
    <dgm:cxn modelId="{C6B2B122-1DA4-43CC-8734-38E8243408D2}" type="presParOf" srcId="{B1226329-9CB1-451C-84CB-1FB764126B11}" destId="{B4BB9B2C-D4C7-4F44-9EEB-0BBE1797ED49}" srcOrd="8" destOrd="0" presId="urn:microsoft.com/office/officeart/2005/8/layout/chevron2"/>
    <dgm:cxn modelId="{201FFB9E-3794-4B1C-9070-7E1F8C1087BE}" type="presParOf" srcId="{B4BB9B2C-D4C7-4F44-9EEB-0BBE1797ED49}" destId="{2BA6DDCC-8B32-49CD-83E2-8FE8C4A845D7}" srcOrd="0" destOrd="0" presId="urn:microsoft.com/office/officeart/2005/8/layout/chevron2"/>
    <dgm:cxn modelId="{203D7937-346F-4C89-835C-A0A0870CC561}" type="presParOf" srcId="{B4BB9B2C-D4C7-4F44-9EEB-0BBE1797ED49}" destId="{9F4C6622-9A1C-46E6-A7C6-F589365E0F7D}" srcOrd="1" destOrd="0" presId="urn:microsoft.com/office/officeart/2005/8/layout/chevron2"/>
    <dgm:cxn modelId="{C4A0381E-F088-4DDD-BB22-2CA481891FDF}" type="presParOf" srcId="{B1226329-9CB1-451C-84CB-1FB764126B11}" destId="{26054DDC-10C6-4F70-928A-F431AC744F53}" srcOrd="9" destOrd="0" presId="urn:microsoft.com/office/officeart/2005/8/layout/chevron2"/>
    <dgm:cxn modelId="{EFDF0F49-DF73-4BFF-886B-6D24FBDC3A60}" type="presParOf" srcId="{B1226329-9CB1-451C-84CB-1FB764126B11}" destId="{458178B2-F145-4035-A894-D624CE9ED1B9}" srcOrd="10" destOrd="0" presId="urn:microsoft.com/office/officeart/2005/8/layout/chevron2"/>
    <dgm:cxn modelId="{C8E04EAD-A3B2-4CFA-B668-D6C5DA9BC46C}" type="presParOf" srcId="{458178B2-F145-4035-A894-D624CE9ED1B9}" destId="{3E874C85-B551-4CCC-9E70-A812AA8ADF02}" srcOrd="0" destOrd="0" presId="urn:microsoft.com/office/officeart/2005/8/layout/chevron2"/>
    <dgm:cxn modelId="{B822F6D3-21F5-474A-BB95-FE828AE8666B}" type="presParOf" srcId="{458178B2-F145-4035-A894-D624CE9ED1B9}" destId="{318BBA58-0F86-4B2D-9835-5D5678A358C5}" srcOrd="1" destOrd="0" presId="urn:microsoft.com/office/officeart/2005/8/layout/chevron2"/>
    <dgm:cxn modelId="{58F5EFD9-B6F0-40BA-BFC3-8FA16CB43A29}" type="presParOf" srcId="{B1226329-9CB1-451C-84CB-1FB764126B11}" destId="{78E29882-A04D-446F-A26A-0AAA58076AD9}" srcOrd="11" destOrd="0" presId="urn:microsoft.com/office/officeart/2005/8/layout/chevron2"/>
    <dgm:cxn modelId="{6BB92431-CD55-4F8A-829B-BCD10D54909D}" type="presParOf" srcId="{B1226329-9CB1-451C-84CB-1FB764126B11}" destId="{9C2B0A63-15FC-4C82-BEE9-D7C73C96B192}" srcOrd="12" destOrd="0" presId="urn:microsoft.com/office/officeart/2005/8/layout/chevron2"/>
    <dgm:cxn modelId="{D8A61A25-6045-4822-A0B5-9AF9B86B00D8}" type="presParOf" srcId="{9C2B0A63-15FC-4C82-BEE9-D7C73C96B192}" destId="{29647D11-05E3-4BBC-AC87-B4E64B9B5E89}" srcOrd="0" destOrd="0" presId="urn:microsoft.com/office/officeart/2005/8/layout/chevron2"/>
    <dgm:cxn modelId="{CEDD35DD-9627-4479-979F-F993818C4750}" type="presParOf" srcId="{9C2B0A63-15FC-4C82-BEE9-D7C73C96B192}" destId="{F5F06BC7-6A4D-4DB5-8932-4B54C5668A16}" srcOrd="1" destOrd="0" presId="urn:microsoft.com/office/officeart/2005/8/layout/chevron2"/>
    <dgm:cxn modelId="{7E1C40F4-993A-4C19-8E93-37B15E1A7962}" type="presParOf" srcId="{B1226329-9CB1-451C-84CB-1FB764126B11}" destId="{A41F9545-45A0-4328-9B6D-433F46FC4B5C}" srcOrd="13" destOrd="0" presId="urn:microsoft.com/office/officeart/2005/8/layout/chevron2"/>
    <dgm:cxn modelId="{FAA46CFB-87BA-47AC-B9FE-44F0FAECE9BC}" type="presParOf" srcId="{B1226329-9CB1-451C-84CB-1FB764126B11}" destId="{8CE1522D-8286-4C1E-944B-D241415937E7}" srcOrd="14" destOrd="0" presId="urn:microsoft.com/office/officeart/2005/8/layout/chevron2"/>
    <dgm:cxn modelId="{EACFCB17-CD2B-4D64-A211-796FA46587C2}" type="presParOf" srcId="{8CE1522D-8286-4C1E-944B-D241415937E7}" destId="{6EF7B35C-8214-40A9-BEE0-32251DF87769}" srcOrd="0" destOrd="0" presId="urn:microsoft.com/office/officeart/2005/8/layout/chevron2"/>
    <dgm:cxn modelId="{BC8E655F-5E7B-4A6F-ACBF-C8DDF44FDDF6}" type="presParOf" srcId="{8CE1522D-8286-4C1E-944B-D241415937E7}" destId="{B205B89F-0BF2-4B5C-978E-781C04D7B647}" srcOrd="1" destOrd="0" presId="urn:microsoft.com/office/officeart/2005/8/layout/chevron2"/>
    <dgm:cxn modelId="{A67827EA-D4A0-4F4D-952A-D92139077AF2}" type="presParOf" srcId="{B1226329-9CB1-451C-84CB-1FB764126B11}" destId="{4FC539C1-4A8A-4D72-8AFC-63CB48CBB61E}" srcOrd="15" destOrd="0" presId="urn:microsoft.com/office/officeart/2005/8/layout/chevron2"/>
    <dgm:cxn modelId="{9798827A-BA73-4BD6-BC53-554F891B1244}" type="presParOf" srcId="{B1226329-9CB1-451C-84CB-1FB764126B11}" destId="{3ED8B77F-4DCA-4163-A206-32BA50DE0B87}" srcOrd="16" destOrd="0" presId="urn:microsoft.com/office/officeart/2005/8/layout/chevron2"/>
    <dgm:cxn modelId="{72EE7595-02D4-435F-BD25-09B74018E905}" type="presParOf" srcId="{3ED8B77F-4DCA-4163-A206-32BA50DE0B87}" destId="{1D3F1CA0-0A45-431D-B5C7-E52FF84B7158}" srcOrd="0" destOrd="0" presId="urn:microsoft.com/office/officeart/2005/8/layout/chevron2"/>
    <dgm:cxn modelId="{40D0C3C9-01AA-4A04-884E-26958559D0A5}" type="presParOf" srcId="{3ED8B77F-4DCA-4163-A206-32BA50DE0B87}" destId="{1DDFEC90-EB60-43D2-AD00-3B409CB74D56}" srcOrd="1" destOrd="0" presId="urn:microsoft.com/office/officeart/2005/8/layout/chevron2"/>
  </dgm:cxnLst>
  <dgm:bg/>
  <dgm:whole>
    <a:ln>
      <a:noFill/>
    </a:ln>
  </dgm:whole>
  <dgm:extLst>
    <a:ext uri="http://schemas.microsoft.com/office/drawing/2008/diagram">
      <dsp:dataModelExt xmlns:dsp="http://schemas.microsoft.com/office/drawing/2008/diagram" xmlns="" relId="rId11"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29837" cy="49712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29762" y="0"/>
            <a:ext cx="2929837" cy="497126"/>
          </a:xfrm>
          <a:prstGeom prst="rect">
            <a:avLst/>
          </a:prstGeom>
        </p:spPr>
        <p:txBody>
          <a:bodyPr vert="horz" lIns="91440" tIns="45720" rIns="91440" bIns="45720" rtlCol="0"/>
          <a:lstStyle>
            <a:lvl1pPr algn="r">
              <a:defRPr sz="1200"/>
            </a:lvl1pPr>
          </a:lstStyle>
          <a:p>
            <a:fld id="{BE101E04-CCE1-4F9F-B5B4-04B521966F7F}" type="datetimeFigureOut">
              <a:rPr lang="en-US" smtClean="0"/>
              <a:pPr/>
              <a:t>11/12/2015</a:t>
            </a:fld>
            <a:endParaRPr lang="en-US"/>
          </a:p>
        </p:txBody>
      </p:sp>
      <p:sp>
        <p:nvSpPr>
          <p:cNvPr id="4" name="Slide Image Placeholder 3"/>
          <p:cNvSpPr>
            <a:spLocks noGrp="1" noRot="1" noChangeAspect="1"/>
          </p:cNvSpPr>
          <p:nvPr>
            <p:ph type="sldImg" idx="2"/>
          </p:nvPr>
        </p:nvSpPr>
        <p:spPr>
          <a:xfrm>
            <a:off x="2092325" y="746125"/>
            <a:ext cx="2576513" cy="3725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6117" y="4722695"/>
            <a:ext cx="5408930" cy="447413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9443663"/>
            <a:ext cx="2929837" cy="49712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29762" y="9443663"/>
            <a:ext cx="2929837" cy="497126"/>
          </a:xfrm>
          <a:prstGeom prst="rect">
            <a:avLst/>
          </a:prstGeom>
        </p:spPr>
        <p:txBody>
          <a:bodyPr vert="horz" lIns="91440" tIns="45720" rIns="91440" bIns="45720" rtlCol="0" anchor="b"/>
          <a:lstStyle>
            <a:lvl1pPr algn="r">
              <a:defRPr sz="1200"/>
            </a:lvl1pPr>
          </a:lstStyle>
          <a:p>
            <a:fld id="{A03A8A57-398A-42D5-8238-39181D9685F1}" type="slidenum">
              <a:rPr lang="en-US" smtClean="0"/>
              <a:pPr/>
              <a:t>‹#›</a:t>
            </a:fld>
            <a:endParaRPr lang="en-US"/>
          </a:p>
        </p:txBody>
      </p:sp>
    </p:spTree>
    <p:extLst>
      <p:ext uri="{BB962C8B-B14F-4D97-AF65-F5344CB8AC3E}">
        <p14:creationId xmlns="" xmlns:p14="http://schemas.microsoft.com/office/powerpoint/2010/main" val="36093350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pPr/>
              <a:t>1</a:t>
            </a:fld>
            <a:endParaRPr lang="en-US"/>
          </a:p>
        </p:txBody>
      </p:sp>
    </p:spTree>
    <p:extLst>
      <p:ext uri="{BB962C8B-B14F-4D97-AF65-F5344CB8AC3E}">
        <p14:creationId xmlns="" xmlns:p14="http://schemas.microsoft.com/office/powerpoint/2010/main" val="787095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pPr/>
              <a:t>2</a:t>
            </a:fld>
            <a:endParaRPr lang="en-US"/>
          </a:p>
        </p:txBody>
      </p:sp>
    </p:spTree>
    <p:extLst>
      <p:ext uri="{BB962C8B-B14F-4D97-AF65-F5344CB8AC3E}">
        <p14:creationId xmlns="" xmlns:p14="http://schemas.microsoft.com/office/powerpoint/2010/main" val="787095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pPr/>
              <a:t>3</a:t>
            </a:fld>
            <a:endParaRPr lang="en-US"/>
          </a:p>
        </p:txBody>
      </p:sp>
    </p:spTree>
    <p:extLst>
      <p:ext uri="{BB962C8B-B14F-4D97-AF65-F5344CB8AC3E}">
        <p14:creationId xmlns="" xmlns:p14="http://schemas.microsoft.com/office/powerpoint/2010/main" val="787095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pPr/>
              <a:t>4</a:t>
            </a:fld>
            <a:endParaRPr lang="en-US"/>
          </a:p>
        </p:txBody>
      </p:sp>
    </p:spTree>
    <p:extLst>
      <p:ext uri="{BB962C8B-B14F-4D97-AF65-F5344CB8AC3E}">
        <p14:creationId xmlns="" xmlns:p14="http://schemas.microsoft.com/office/powerpoint/2010/main" val="787095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pPr/>
              <a:t>5</a:t>
            </a:fld>
            <a:endParaRPr lang="en-US"/>
          </a:p>
        </p:txBody>
      </p:sp>
    </p:spTree>
    <p:extLst>
      <p:ext uri="{BB962C8B-B14F-4D97-AF65-F5344CB8AC3E}">
        <p14:creationId xmlns="" xmlns:p14="http://schemas.microsoft.com/office/powerpoint/2010/main" val="787095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pPr/>
              <a:t>6</a:t>
            </a:fld>
            <a:endParaRPr lang="en-US"/>
          </a:p>
        </p:txBody>
      </p:sp>
    </p:spTree>
    <p:extLst>
      <p:ext uri="{BB962C8B-B14F-4D97-AF65-F5344CB8AC3E}">
        <p14:creationId xmlns="" xmlns:p14="http://schemas.microsoft.com/office/powerpoint/2010/main" val="787095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pPr/>
              <a:t>7</a:t>
            </a:fld>
            <a:endParaRPr lang="en-US"/>
          </a:p>
        </p:txBody>
      </p:sp>
    </p:spTree>
    <p:extLst>
      <p:ext uri="{BB962C8B-B14F-4D97-AF65-F5344CB8AC3E}">
        <p14:creationId xmlns="" xmlns:p14="http://schemas.microsoft.com/office/powerpoint/2010/main" val="787095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pPr/>
              <a:t>8</a:t>
            </a:fld>
            <a:endParaRPr lang="en-US"/>
          </a:p>
        </p:txBody>
      </p:sp>
    </p:spTree>
    <p:extLst>
      <p:ext uri="{BB962C8B-B14F-4D97-AF65-F5344CB8AC3E}">
        <p14:creationId xmlns="" xmlns:p14="http://schemas.microsoft.com/office/powerpoint/2010/main" val="787095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pPr/>
              <a:t>9</a:t>
            </a:fld>
            <a:endParaRPr lang="en-US"/>
          </a:p>
        </p:txBody>
      </p:sp>
    </p:spTree>
    <p:extLst>
      <p:ext uri="{BB962C8B-B14F-4D97-AF65-F5344CB8AC3E}">
        <p14:creationId xmlns="" xmlns:p14="http://schemas.microsoft.com/office/powerpoint/2010/main" val="787095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pPr/>
              <a:t>10</a:t>
            </a:fld>
            <a:endParaRPr lang="en-US"/>
          </a:p>
        </p:txBody>
      </p:sp>
    </p:spTree>
    <p:extLst>
      <p:ext uri="{BB962C8B-B14F-4D97-AF65-F5344CB8AC3E}">
        <p14:creationId xmlns="" xmlns:p14="http://schemas.microsoft.com/office/powerpoint/2010/main" val="7870957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pPr/>
              <a:t>11</a:t>
            </a:fld>
            <a:endParaRPr lang="en-US"/>
          </a:p>
        </p:txBody>
      </p:sp>
    </p:spTree>
    <p:extLst>
      <p:ext uri="{BB962C8B-B14F-4D97-AF65-F5344CB8AC3E}">
        <p14:creationId xmlns="" xmlns:p14="http://schemas.microsoft.com/office/powerpoint/2010/main" val="7870957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pPr/>
              <a:t>12</a:t>
            </a:fld>
            <a:endParaRPr lang="en-US"/>
          </a:p>
        </p:txBody>
      </p:sp>
    </p:spTree>
    <p:extLst>
      <p:ext uri="{BB962C8B-B14F-4D97-AF65-F5344CB8AC3E}">
        <p14:creationId xmlns="" xmlns:p14="http://schemas.microsoft.com/office/powerpoint/2010/main" val="7870957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pPr/>
              <a:t>13</a:t>
            </a:fld>
            <a:endParaRPr lang="en-US"/>
          </a:p>
        </p:txBody>
      </p:sp>
    </p:spTree>
    <p:extLst>
      <p:ext uri="{BB962C8B-B14F-4D97-AF65-F5344CB8AC3E}">
        <p14:creationId xmlns="" xmlns:p14="http://schemas.microsoft.com/office/powerpoint/2010/main" val="7870957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92325" y="746125"/>
            <a:ext cx="2576513" cy="37258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pPr/>
              <a:t>14</a:t>
            </a:fld>
            <a:endParaRPr lang="en-US"/>
          </a:p>
        </p:txBody>
      </p:sp>
    </p:spTree>
    <p:extLst>
      <p:ext uri="{BB962C8B-B14F-4D97-AF65-F5344CB8AC3E}">
        <p14:creationId xmlns="" xmlns:p14="http://schemas.microsoft.com/office/powerpoint/2010/main" val="787095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3077285"/>
            <a:ext cx="5829300" cy="212336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613402"/>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8F52DF2-3DE2-4231-91D8-843198ED828B}" type="datetimeFigureOut">
              <a:rPr lang="en-US" smtClean="0"/>
              <a:pPr/>
              <a:t>11/12/2015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E7721A-1E4E-4AC2-938A-A38322CF59D3}" type="slidenum">
              <a:rPr lang="en-US" smtClean="0"/>
              <a:pPr/>
              <a:t>‹#›</a:t>
            </a:fld>
            <a:endParaRPr lang="en-US"/>
          </a:p>
        </p:txBody>
      </p:sp>
    </p:spTree>
    <p:extLst>
      <p:ext uri="{BB962C8B-B14F-4D97-AF65-F5344CB8AC3E}">
        <p14:creationId xmlns="" xmlns:p14="http://schemas.microsoft.com/office/powerpoint/2010/main" val="2074354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F52DF2-3DE2-4231-91D8-843198ED828B}" type="datetimeFigureOut">
              <a:rPr lang="en-US" smtClean="0"/>
              <a:pPr/>
              <a:t>11/12/2015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E7721A-1E4E-4AC2-938A-A38322CF59D3}" type="slidenum">
              <a:rPr lang="en-US" smtClean="0"/>
              <a:pPr/>
              <a:t>‹#›</a:t>
            </a:fld>
            <a:endParaRPr lang="en-US"/>
          </a:p>
        </p:txBody>
      </p:sp>
    </p:spTree>
    <p:extLst>
      <p:ext uri="{BB962C8B-B14F-4D97-AF65-F5344CB8AC3E}">
        <p14:creationId xmlns="" xmlns:p14="http://schemas.microsoft.com/office/powerpoint/2010/main" val="204252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6365524"/>
            <a:ext cx="5829300" cy="1967442"/>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4198590"/>
            <a:ext cx="5829300" cy="21669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F52DF2-3DE2-4231-91D8-843198ED828B}" type="datetimeFigureOut">
              <a:rPr lang="en-US" smtClean="0"/>
              <a:pPr/>
              <a:t>11/12/2015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E7721A-1E4E-4AC2-938A-A38322CF59D3}" type="slidenum">
              <a:rPr lang="en-US" smtClean="0"/>
              <a:pPr/>
              <a:t>‹#›</a:t>
            </a:fld>
            <a:endParaRPr lang="en-US"/>
          </a:p>
        </p:txBody>
      </p:sp>
    </p:spTree>
    <p:extLst>
      <p:ext uri="{BB962C8B-B14F-4D97-AF65-F5344CB8AC3E}">
        <p14:creationId xmlns="" xmlns:p14="http://schemas.microsoft.com/office/powerpoint/2010/main" val="1182752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6" y="3338693"/>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1" y="3338693"/>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8F52DF2-3DE2-4231-91D8-843198ED828B}" type="datetimeFigureOut">
              <a:rPr lang="en-US" smtClean="0"/>
              <a:pPr/>
              <a:t>11/12/2015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E7721A-1E4E-4AC2-938A-A38322CF59D3}" type="slidenum">
              <a:rPr lang="en-US" smtClean="0"/>
              <a:pPr/>
              <a:t>‹#›</a:t>
            </a:fld>
            <a:endParaRPr lang="en-US"/>
          </a:p>
        </p:txBody>
      </p:sp>
    </p:spTree>
    <p:extLst>
      <p:ext uri="{BB962C8B-B14F-4D97-AF65-F5344CB8AC3E}">
        <p14:creationId xmlns="" xmlns:p14="http://schemas.microsoft.com/office/powerpoint/2010/main" val="4056999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6699"/>
            <a:ext cx="6172200" cy="1651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2" y="2217387"/>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2"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70" y="2217387"/>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70"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8F52DF2-3DE2-4231-91D8-843198ED828B}" type="datetimeFigureOut">
              <a:rPr lang="en-US" smtClean="0"/>
              <a:pPr/>
              <a:t>11/12/2015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E7721A-1E4E-4AC2-938A-A38322CF59D3}" type="slidenum">
              <a:rPr lang="en-US" smtClean="0"/>
              <a:pPr/>
              <a:t>‹#›</a:t>
            </a:fld>
            <a:endParaRPr lang="en-US"/>
          </a:p>
        </p:txBody>
      </p:sp>
    </p:spTree>
    <p:extLst>
      <p:ext uri="{BB962C8B-B14F-4D97-AF65-F5344CB8AC3E}">
        <p14:creationId xmlns="" xmlns:p14="http://schemas.microsoft.com/office/powerpoint/2010/main" val="2976354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8F52DF2-3DE2-4231-91D8-843198ED828B}" type="datetimeFigureOut">
              <a:rPr lang="en-US" smtClean="0"/>
              <a:pPr/>
              <a:t>11/12/2015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E7721A-1E4E-4AC2-938A-A38322CF59D3}" type="slidenum">
              <a:rPr lang="en-US" smtClean="0"/>
              <a:pPr/>
              <a:t>‹#›</a:t>
            </a:fld>
            <a:endParaRPr lang="en-US"/>
          </a:p>
        </p:txBody>
      </p:sp>
    </p:spTree>
    <p:extLst>
      <p:ext uri="{BB962C8B-B14F-4D97-AF65-F5344CB8AC3E}">
        <p14:creationId xmlns="" xmlns:p14="http://schemas.microsoft.com/office/powerpoint/2010/main" val="2001495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F52DF2-3DE2-4231-91D8-843198ED828B}" type="datetimeFigureOut">
              <a:rPr lang="en-US" smtClean="0"/>
              <a:pPr/>
              <a:t>11/12/2015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E7721A-1E4E-4AC2-938A-A38322CF59D3}" type="slidenum">
              <a:rPr lang="en-US" smtClean="0"/>
              <a:pPr/>
              <a:t>‹#›</a:t>
            </a:fld>
            <a:endParaRPr lang="en-US"/>
          </a:p>
        </p:txBody>
      </p:sp>
    </p:spTree>
    <p:extLst>
      <p:ext uri="{BB962C8B-B14F-4D97-AF65-F5344CB8AC3E}">
        <p14:creationId xmlns="" xmlns:p14="http://schemas.microsoft.com/office/powerpoint/2010/main" val="2217604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1" y="394407"/>
            <a:ext cx="2256235" cy="167851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9" y="394410"/>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1" y="2072924"/>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F52DF2-3DE2-4231-91D8-843198ED828B}" type="datetimeFigureOut">
              <a:rPr lang="en-US" smtClean="0"/>
              <a:pPr/>
              <a:t>11/12/2015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E7721A-1E4E-4AC2-938A-A38322CF59D3}" type="slidenum">
              <a:rPr lang="en-US" smtClean="0"/>
              <a:pPr/>
              <a:t>‹#›</a:t>
            </a:fld>
            <a:endParaRPr lang="en-US"/>
          </a:p>
        </p:txBody>
      </p:sp>
    </p:spTree>
    <p:extLst>
      <p:ext uri="{BB962C8B-B14F-4D97-AF65-F5344CB8AC3E}">
        <p14:creationId xmlns="" xmlns:p14="http://schemas.microsoft.com/office/powerpoint/2010/main" val="833041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934200"/>
            <a:ext cx="4114800" cy="818622"/>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752822"/>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F52DF2-3DE2-4231-91D8-843198ED828B}" type="datetimeFigureOut">
              <a:rPr lang="en-US" smtClean="0"/>
              <a:pPr/>
              <a:t>11/12/2015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E7721A-1E4E-4AC2-938A-A38322CF59D3}" type="slidenum">
              <a:rPr lang="en-US" smtClean="0"/>
              <a:pPr/>
              <a:t>‹#›</a:t>
            </a:fld>
            <a:endParaRPr lang="en-US"/>
          </a:p>
        </p:txBody>
      </p:sp>
    </p:spTree>
    <p:extLst>
      <p:ext uri="{BB962C8B-B14F-4D97-AF65-F5344CB8AC3E}">
        <p14:creationId xmlns="" xmlns:p14="http://schemas.microsoft.com/office/powerpoint/2010/main" val="11115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F52DF2-3DE2-4231-91D8-843198ED828B}" type="datetimeFigureOut">
              <a:rPr lang="en-US" smtClean="0"/>
              <a:pPr/>
              <a:t>11/12/2015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E7721A-1E4E-4AC2-938A-A38322CF59D3}" type="slidenum">
              <a:rPr lang="en-US" smtClean="0"/>
              <a:pPr/>
              <a:t>‹#›</a:t>
            </a:fld>
            <a:endParaRPr lang="en-US"/>
          </a:p>
        </p:txBody>
      </p:sp>
    </p:spTree>
    <p:extLst>
      <p:ext uri="{BB962C8B-B14F-4D97-AF65-F5344CB8AC3E}">
        <p14:creationId xmlns="" xmlns:p14="http://schemas.microsoft.com/office/powerpoint/2010/main" val="3338614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573264"/>
            <a:ext cx="1157288" cy="122082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7" y="573264"/>
            <a:ext cx="3357563" cy="1220822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F52DF2-3DE2-4231-91D8-843198ED828B}" type="datetimeFigureOut">
              <a:rPr lang="en-US" smtClean="0"/>
              <a:pPr/>
              <a:t>11/12/2015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E7721A-1E4E-4AC2-938A-A38322CF59D3}" type="slidenum">
              <a:rPr lang="en-US" smtClean="0"/>
              <a:pPr/>
              <a:t>‹#›</a:t>
            </a:fld>
            <a:endParaRPr lang="en-US"/>
          </a:p>
        </p:txBody>
      </p:sp>
    </p:spTree>
    <p:extLst>
      <p:ext uri="{BB962C8B-B14F-4D97-AF65-F5344CB8AC3E}">
        <p14:creationId xmlns="" xmlns:p14="http://schemas.microsoft.com/office/powerpoint/2010/main" val="3088122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9181399"/>
            <a:ext cx="1600200" cy="527403"/>
          </a:xfrm>
          <a:prstGeom prst="rect">
            <a:avLst/>
          </a:prstGeom>
        </p:spPr>
        <p:txBody>
          <a:bodyPr vert="horz" lIns="91440" tIns="45720" rIns="91440" bIns="45720" rtlCol="0" anchor="ctr"/>
          <a:lstStyle>
            <a:lvl1pPr algn="l">
              <a:defRPr sz="1200">
                <a:solidFill>
                  <a:schemeClr val="tx1">
                    <a:tint val="75000"/>
                  </a:schemeClr>
                </a:solidFill>
              </a:defRPr>
            </a:lvl1pPr>
          </a:lstStyle>
          <a:p>
            <a:fld id="{E8F52DF2-3DE2-4231-91D8-843198ED828B}" type="datetimeFigureOut">
              <a:rPr lang="en-US" smtClean="0"/>
              <a:pPr/>
              <a:t>11/12/2015</a:t>
            </a:fld>
            <a:endParaRPr lang="en-US"/>
          </a:p>
        </p:txBody>
      </p:sp>
      <p:sp>
        <p:nvSpPr>
          <p:cNvPr id="5" name="Footer Placeholder 4"/>
          <p:cNvSpPr>
            <a:spLocks noGrp="1"/>
          </p:cNvSpPr>
          <p:nvPr>
            <p:ph type="ftr" sz="quarter" idx="3"/>
          </p:nvPr>
        </p:nvSpPr>
        <p:spPr>
          <a:xfrm>
            <a:off x="2343150" y="9181399"/>
            <a:ext cx="2171700" cy="52740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1" y="9181399"/>
            <a:ext cx="1600200" cy="527403"/>
          </a:xfrm>
          <a:prstGeom prst="rect">
            <a:avLst/>
          </a:prstGeom>
        </p:spPr>
        <p:txBody>
          <a:bodyPr vert="horz" lIns="91440" tIns="45720" rIns="91440" bIns="45720" rtlCol="0" anchor="ctr"/>
          <a:lstStyle>
            <a:lvl1pPr algn="r">
              <a:defRPr sz="1200">
                <a:solidFill>
                  <a:schemeClr val="tx1">
                    <a:tint val="75000"/>
                  </a:schemeClr>
                </a:solidFill>
              </a:defRPr>
            </a:lvl1pPr>
          </a:lstStyle>
          <a:p>
            <a:fld id="{9FE7721A-1E4E-4AC2-938A-A38322CF59D3}" type="slidenum">
              <a:rPr lang="en-US" smtClean="0"/>
              <a:pPr/>
              <a:t>‹#›</a:t>
            </a:fld>
            <a:endParaRPr lang="en-US"/>
          </a:p>
        </p:txBody>
      </p:sp>
    </p:spTree>
    <p:extLst>
      <p:ext uri="{BB962C8B-B14F-4D97-AF65-F5344CB8AC3E}">
        <p14:creationId xmlns="" xmlns:p14="http://schemas.microsoft.com/office/powerpoint/2010/main" val="3225168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microsoft.com/office/2007/relationships/hdphoto" Target="../media/hdphoto1.wdp"/><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8.jpe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8.jpe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8.jpe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3.png"/><Relationship Id="rId7" Type="http://schemas.openxmlformats.org/officeDocument/2006/relationships/diagramData" Target="../diagrams/data1.xm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microsoft.com/office/2007/relationships/hdphoto" Target="../media/hdphoto1.wdp"/><Relationship Id="rId11" Type="http://schemas.microsoft.com/office/2007/relationships/diagramDrawing" Target="../diagrams/drawing1.xml"/><Relationship Id="rId5" Type="http://schemas.openxmlformats.org/officeDocument/2006/relationships/image" Target="../media/image8.jpeg"/><Relationship Id="rId10" Type="http://schemas.openxmlformats.org/officeDocument/2006/relationships/diagramColors" Target="../diagrams/colors1.xml"/><Relationship Id="rId4" Type="http://schemas.openxmlformats.org/officeDocument/2006/relationships/image" Target="../media/image7.jpeg"/><Relationship Id="rId9"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8.jpeg"/><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8.jpeg"/><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621636" y="6474291"/>
            <a:ext cx="5702964" cy="3400931"/>
          </a:xfrm>
          <a:prstGeom prst="rect">
            <a:avLst/>
          </a:prstGeom>
          <a:noFill/>
          <a:ln>
            <a:noFill/>
          </a:ln>
        </p:spPr>
        <p:txBody>
          <a:bodyPr wrap="square" lIns="0" tIns="0" rIns="0" bIns="731520" rtlCol="0" anchor="t" anchorCtr="0">
            <a:spAutoFit/>
          </a:bodyPr>
          <a:lstStyle/>
          <a:p>
            <a:pPr algn="just" defTabSz="457200">
              <a:spcBef>
                <a:spcPts val="600"/>
              </a:spcBef>
            </a:pPr>
            <a:r>
              <a:rPr lang="en-US" sz="1400" i="1">
                <a:latin typeface="Times New Roman" pitchFamily="18" charset="0"/>
                <a:ea typeface="Times" pitchFamily="34" charset="0"/>
                <a:cs typeface="Times New Roman" pitchFamily="18" charset="0"/>
              </a:rPr>
              <a:t> </a:t>
            </a:r>
            <a:r>
              <a:rPr lang="en-US" sz="1400" i="1" smtClean="0">
                <a:latin typeface="Times New Roman" pitchFamily="18" charset="0"/>
                <a:ea typeface="Times" pitchFamily="34" charset="0"/>
                <a:cs typeface="Times New Roman" pitchFamily="18" charset="0"/>
              </a:rPr>
              <a:t>	</a:t>
            </a:r>
            <a:r>
              <a:rPr lang="en-US" sz="1400" b="1" smtClean="0">
                <a:latin typeface="Times New Roman" pitchFamily="18" charset="0"/>
                <a:cs typeface="Times New Roman" pitchFamily="18" charset="0"/>
              </a:rPr>
              <a:t>Sinh thời Bác Hồ rất quan tâm đến công tác giáo dục thế hệ trẻ nói chung, công tác dạy học nói riêng. Người đã dạy rằng: </a:t>
            </a:r>
            <a:r>
              <a:rPr lang="en-US" sz="1400" b="1" i="1" smtClean="0">
                <a:latin typeface="Times New Roman" pitchFamily="18" charset="0"/>
                <a:cs typeface="Times New Roman" pitchFamily="18" charset="0"/>
              </a:rPr>
              <a:t>một dân tộc dốt là một dân tộc yếu, muốn xây dựng chủ nghĩa xã hội trước hết cần có con người xã hội chủ nghĩa</a:t>
            </a:r>
            <a:r>
              <a:rPr lang="en-US" sz="1400" b="1" smtClean="0">
                <a:latin typeface="Times New Roman" pitchFamily="18" charset="0"/>
                <a:cs typeface="Times New Roman" pitchFamily="18" charset="0"/>
              </a:rPr>
              <a:t>.</a:t>
            </a:r>
            <a:endParaRPr lang="en-US" sz="1400" smtClean="0">
              <a:latin typeface="Times New Roman" pitchFamily="18" charset="0"/>
              <a:cs typeface="Times New Roman" pitchFamily="18" charset="0"/>
            </a:endParaRPr>
          </a:p>
          <a:p>
            <a:pPr algn="just" defTabSz="457200">
              <a:spcBef>
                <a:spcPts val="600"/>
              </a:spcBef>
            </a:pPr>
            <a:r>
              <a:rPr lang="en-US" sz="1400">
                <a:latin typeface="Times New Roman" pitchFamily="18" charset="0"/>
                <a:ea typeface="Times" pitchFamily="34" charset="0"/>
                <a:cs typeface="Times New Roman" pitchFamily="18" charset="0"/>
              </a:rPr>
              <a:t>	 </a:t>
            </a:r>
            <a:r>
              <a:rPr lang="en-US" sz="1400" smtClean="0">
                <a:latin typeface="Times New Roman" pitchFamily="18" charset="0"/>
                <a:ea typeface="Times" pitchFamily="34" charset="0"/>
                <a:cs typeface="Times New Roman" pitchFamily="18" charset="0"/>
              </a:rPr>
              <a:t>Con </a:t>
            </a:r>
            <a:r>
              <a:rPr lang="en-US" sz="1400" err="1" smtClean="0">
                <a:latin typeface="Times New Roman" pitchFamily="18" charset="0"/>
                <a:ea typeface="Times" pitchFamily="34" charset="0"/>
                <a:cs typeface="Times New Roman" pitchFamily="18" charset="0"/>
              </a:rPr>
              <a:t>người mà Bác mong muốn đào tạo không chỉ có lòng yêu nước, tinh thần đấu tranh anh dũng, có lí tưởng cách mạng, phẩm chất, đạo đức mà còn phải có tri thức khoa học, kĩ năng lao động sản xuất… Có như vậy thì dân tộc ta mới có sức mạnh tinh thần và thể chất để vượt bao khó khăn, gian khổ trong chinh phục thiên nhiên, chiến thắng giặc ngoại xâm, đảm bảo một cuộc sống hạnh phúc, văn minh, tiến bộ, thích ứng về với thời đại, xã hội mới. Qua những bài nói, bài viết của Người về giáo dục - đào tạo và dạy học, có thể rút ra một số nội dung cơ bản </a:t>
            </a:r>
            <a:r>
              <a:rPr lang="en-US" sz="1400" smtClean="0">
                <a:latin typeface="Times New Roman" pitchFamily="18" charset="0"/>
                <a:ea typeface="Times" pitchFamily="34" charset="0"/>
                <a:cs typeface="Times New Roman" pitchFamily="18" charset="0"/>
              </a:rPr>
              <a:t>sau:</a:t>
            </a:r>
            <a:endParaRPr lang="en-US" sz="1400">
              <a:latin typeface="Times New Roman" pitchFamily="18" charset="0"/>
              <a:ea typeface="Times" pitchFamily="34" charset="0"/>
              <a:cs typeface="Times New Roman" pitchFamily="18" charset="0"/>
            </a:endParaRPr>
          </a:p>
        </p:txBody>
      </p:sp>
      <p:grpSp>
        <p:nvGrpSpPr>
          <p:cNvPr id="14" name="Group 13"/>
          <p:cNvGrpSpPr/>
          <p:nvPr/>
        </p:nvGrpSpPr>
        <p:grpSpPr>
          <a:xfrm>
            <a:off x="0" y="1"/>
            <a:ext cx="6858000" cy="2514599"/>
            <a:chOff x="0" y="1"/>
            <a:chExt cx="6858000" cy="2514599"/>
          </a:xfrm>
        </p:grpSpPr>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0" y="1"/>
              <a:ext cx="6858000" cy="2133600"/>
            </a:xfrm>
            <a:prstGeom prst="rect">
              <a:avLst/>
            </a:prstGeom>
            <a:effectLst>
              <a:outerShdw blurRad="63500" sx="102000" sy="102000" algn="ctr" rotWithShape="0">
                <a:prstClr val="black">
                  <a:alpha val="40000"/>
                </a:prstClr>
              </a:outerShdw>
            </a:effectLst>
          </p:spPr>
        </p:pic>
        <p:pic>
          <p:nvPicPr>
            <p:cNvPr id="5" name="Picture 4"/>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228600" y="269201"/>
              <a:ext cx="1447800" cy="1595200"/>
            </a:xfrm>
            <a:prstGeom prst="rect">
              <a:avLst/>
            </a:prstGeom>
            <a:effectLst>
              <a:outerShdw blurRad="63500" sx="102000" sy="102000" algn="ctr" rotWithShape="0">
                <a:prstClr val="black">
                  <a:alpha val="40000"/>
                </a:prstClr>
              </a:outerShdw>
            </a:effectLst>
          </p:spPr>
        </p:pic>
        <p:sp>
          <p:nvSpPr>
            <p:cNvPr id="6" name="TextBox 5"/>
            <p:cNvSpPr txBox="1"/>
            <p:nvPr/>
          </p:nvSpPr>
          <p:spPr>
            <a:xfrm>
              <a:off x="1752600" y="685800"/>
              <a:ext cx="5105400" cy="1123384"/>
            </a:xfrm>
            <a:prstGeom prst="rect">
              <a:avLst/>
            </a:prstGeom>
            <a:noFill/>
            <a:ln w="19050">
              <a:noFill/>
            </a:ln>
          </p:spPr>
          <p:txBody>
            <a:bodyPr wrap="square" rtlCol="0">
              <a:spAutoFit/>
            </a:bodyPr>
            <a:lstStyle/>
            <a:p>
              <a:r>
                <a:rPr lang="en-US" sz="3200" b="1" i="1" err="1" smtClean="0">
                  <a:ln w="12700">
                    <a:solidFill>
                      <a:srgbClr val="FF0000"/>
                    </a:solidFill>
                  </a:ln>
                  <a:solidFill>
                    <a:srgbClr val="FFFF00"/>
                  </a:solidFill>
                  <a:effectLst>
                    <a:outerShdw blurRad="63500" sx="102000" sy="102000" algn="ctr" rotWithShape="0">
                      <a:prstClr val="black">
                        <a:alpha val="40000"/>
                      </a:prstClr>
                    </a:outerShdw>
                  </a:effectLst>
                  <a:latin typeface="Times New Roman" panose="02020603050405020304" pitchFamily="18" charset="0"/>
                  <a:cs typeface="Times New Roman" panose="02020603050405020304" pitchFamily="18" charset="0"/>
                </a:rPr>
                <a:t>Tài</a:t>
              </a:r>
              <a:r>
                <a:rPr lang="en-US" sz="3200" b="1" i="1" smtClean="0">
                  <a:ln w="12700">
                    <a:solidFill>
                      <a:srgbClr val="FF0000"/>
                    </a:solidFill>
                  </a:ln>
                  <a:solidFill>
                    <a:srgbClr val="FFFF00"/>
                  </a:solidFill>
                  <a:effectLst>
                    <a:outerShdw blurRad="63500" sx="102000" sy="102000" algn="ctr" rotWithShape="0">
                      <a:prstClr val="black">
                        <a:alpha val="40000"/>
                      </a:prstClr>
                    </a:outerShdw>
                  </a:effectLst>
                  <a:latin typeface="Times New Roman" panose="02020603050405020304" pitchFamily="18" charset="0"/>
                  <a:cs typeface="Times New Roman" panose="02020603050405020304" pitchFamily="18" charset="0"/>
                </a:rPr>
                <a:t> </a:t>
              </a:r>
              <a:r>
                <a:rPr lang="en-US" sz="3200" b="1" i="1" err="1" smtClean="0">
                  <a:ln w="12700">
                    <a:solidFill>
                      <a:srgbClr val="FF0000"/>
                    </a:solidFill>
                  </a:ln>
                  <a:solidFill>
                    <a:srgbClr val="FFFF00"/>
                  </a:solidFill>
                  <a:effectLst>
                    <a:outerShdw blurRad="63500" sx="102000" sy="102000" algn="ctr" rotWithShape="0">
                      <a:prstClr val="black">
                        <a:alpha val="40000"/>
                      </a:prstClr>
                    </a:outerShdw>
                  </a:effectLst>
                  <a:latin typeface="Times New Roman" panose="02020603050405020304" pitchFamily="18" charset="0"/>
                  <a:cs typeface="Times New Roman" panose="02020603050405020304" pitchFamily="18" charset="0"/>
                </a:rPr>
                <a:t>liệu</a:t>
              </a:r>
              <a:endParaRPr lang="en-US" sz="3200" b="1" i="1" smtClean="0">
                <a:ln w="12700">
                  <a:solidFill>
                    <a:srgbClr val="FF0000"/>
                  </a:solidFill>
                </a:ln>
                <a:solidFill>
                  <a:srgbClr val="FFFF00"/>
                </a:solidFill>
                <a:effectLst>
                  <a:outerShdw blurRad="63500" sx="102000" sy="102000" algn="ctr" rotWithShape="0">
                    <a:prstClr val="black">
                      <a:alpha val="40000"/>
                    </a:prstClr>
                  </a:outerShdw>
                </a:effectLst>
                <a:latin typeface="Times New Roman" panose="02020603050405020304" pitchFamily="18" charset="0"/>
                <a:cs typeface="Times New Roman" panose="02020603050405020304" pitchFamily="18" charset="0"/>
              </a:endParaRPr>
            </a:p>
            <a:p>
              <a:r>
                <a:rPr lang="en-US" sz="3300" b="1" smtClean="0">
                  <a:ln w="12700">
                    <a:solidFill>
                      <a:schemeClr val="bg1"/>
                    </a:solidFill>
                  </a:ln>
                  <a:solidFill>
                    <a:schemeClr val="bg1"/>
                  </a:solidFill>
                  <a:effectLst>
                    <a:glow rad="101600">
                      <a:srgbClr val="0070C0">
                        <a:alpha val="60000"/>
                      </a:srgbClr>
                    </a:glow>
                    <a:outerShdw blurRad="63500" sx="102000" sy="102000" algn="ctr" rotWithShape="0">
                      <a:prstClr val="black">
                        <a:alpha val="40000"/>
                      </a:prstClr>
                    </a:outerShdw>
                  </a:effectLst>
                  <a:latin typeface="Times New Roman" panose="02020603050405020304" pitchFamily="18" charset="0"/>
                  <a:cs typeface="Times New Roman" panose="02020603050405020304" pitchFamily="18" charset="0"/>
                </a:rPr>
                <a:t>SINH HOẠT CHI ĐOÀN</a:t>
              </a:r>
            </a:p>
          </p:txBody>
        </p:sp>
        <p:sp>
          <p:nvSpPr>
            <p:cNvPr id="7" name="Rectangle 6"/>
            <p:cNvSpPr/>
            <p:nvPr/>
          </p:nvSpPr>
          <p:spPr>
            <a:xfrm>
              <a:off x="0" y="2133603"/>
              <a:ext cx="6858000" cy="228599"/>
            </a:xfrm>
            <a:prstGeom prst="rect">
              <a:avLst/>
            </a:prstGeom>
            <a:solidFill>
              <a:srgbClr val="0070C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smtClean="0">
                  <a:solidFill>
                    <a:schemeClr val="bg1"/>
                  </a:solidFill>
                  <a:latin typeface="Times New Roman" panose="02020603050405020304" pitchFamily="18" charset="0"/>
                  <a:cs typeface="Times New Roman" panose="02020603050405020304" pitchFamily="18" charset="0"/>
                </a:rPr>
                <a:t>ĐOÀN THANH NIÊN CỘNG SẢN HỒ CHÍ MINH</a:t>
              </a:r>
              <a:endParaRPr lang="en-US" sz="1500">
                <a:solidFill>
                  <a:schemeClr val="bg1"/>
                </a:solidFill>
                <a:latin typeface="Times New Roman" panose="02020603050405020304" pitchFamily="18" charset="0"/>
                <a:cs typeface="Times New Roman" panose="02020603050405020304" pitchFamily="18" charset="0"/>
              </a:endParaRPr>
            </a:p>
          </p:txBody>
        </p:sp>
        <p:sp>
          <p:nvSpPr>
            <p:cNvPr id="8" name="Oval 7"/>
            <p:cNvSpPr/>
            <p:nvPr/>
          </p:nvSpPr>
          <p:spPr>
            <a:xfrm>
              <a:off x="6019800" y="1981200"/>
              <a:ext cx="533400" cy="533400"/>
            </a:xfrm>
            <a:prstGeom prst="ellipse">
              <a:avLst/>
            </a:prstGeom>
            <a:solidFill>
              <a:srgbClr val="0070C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
                <a:latin typeface="+mj-lt"/>
              </a:endParaRPr>
            </a:p>
          </p:txBody>
        </p:sp>
      </p:grpSp>
      <p:sp>
        <p:nvSpPr>
          <p:cNvPr id="9" name="TextBox 8"/>
          <p:cNvSpPr txBox="1"/>
          <p:nvPr/>
        </p:nvSpPr>
        <p:spPr>
          <a:xfrm>
            <a:off x="5943600" y="2102727"/>
            <a:ext cx="685800" cy="338554"/>
          </a:xfrm>
          <a:prstGeom prst="rect">
            <a:avLst/>
          </a:prstGeom>
          <a:noFill/>
        </p:spPr>
        <p:txBody>
          <a:bodyPr wrap="square" rtlCol="0">
            <a:spAutoFit/>
          </a:bodyPr>
          <a:lstStyle/>
          <a:p>
            <a:pPr algn="ctr"/>
            <a:r>
              <a:rPr lang="en-US" sz="800" b="1" smtClean="0">
                <a:solidFill>
                  <a:schemeClr val="bg1"/>
                </a:solidFill>
              </a:rPr>
              <a:t>THÁNG 11</a:t>
            </a:r>
          </a:p>
          <a:p>
            <a:pPr algn="ctr"/>
            <a:r>
              <a:rPr lang="en-US" sz="800" b="1" smtClean="0">
                <a:solidFill>
                  <a:schemeClr val="bg1"/>
                </a:solidFill>
              </a:rPr>
              <a:t>2015</a:t>
            </a:r>
            <a:endParaRPr lang="en-US" sz="800" b="1">
              <a:solidFill>
                <a:schemeClr val="bg1"/>
              </a:solidFill>
            </a:endParaRPr>
          </a:p>
        </p:txBody>
      </p:sp>
      <p:cxnSp>
        <p:nvCxnSpPr>
          <p:cNvPr id="11" name="Straight Connector 10"/>
          <p:cNvCxnSpPr/>
          <p:nvPr/>
        </p:nvCxnSpPr>
        <p:spPr>
          <a:xfrm>
            <a:off x="6096000" y="2272004"/>
            <a:ext cx="381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3" name="Group 12"/>
          <p:cNvGrpSpPr/>
          <p:nvPr/>
        </p:nvGrpSpPr>
        <p:grpSpPr>
          <a:xfrm>
            <a:off x="371475" y="3053357"/>
            <a:ext cx="1785678" cy="551260"/>
            <a:chOff x="371475" y="3053357"/>
            <a:chExt cx="1785678" cy="551260"/>
          </a:xfrm>
        </p:grpSpPr>
        <p:sp>
          <p:nvSpPr>
            <p:cNvPr id="22" name="Rounded Rectangle 21"/>
            <p:cNvSpPr/>
            <p:nvPr/>
          </p:nvSpPr>
          <p:spPr>
            <a:xfrm>
              <a:off x="752475" y="3128367"/>
              <a:ext cx="1404678" cy="381000"/>
            </a:xfrm>
            <a:prstGeom prst="roundRect">
              <a:avLst/>
            </a:prstGeom>
            <a:solidFill>
              <a:srgbClr val="00B0F0"/>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1300" err="1" smtClean="0">
                  <a:solidFill>
                    <a:schemeClr val="bg1"/>
                  </a:solidFill>
                  <a:latin typeface="Times New Roman" panose="02020603050405020304" pitchFamily="18" charset="0"/>
                  <a:ea typeface="Tahoma" panose="020B0604030504040204" pitchFamily="34" charset="0"/>
                  <a:cs typeface="Times New Roman" panose="02020603050405020304" pitchFamily="18" charset="0"/>
                </a:rPr>
                <a:t>Truyền</a:t>
              </a:r>
              <a:r>
                <a:rPr lang="en-US" sz="1300" smtClean="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sz="1300" err="1" smtClean="0">
                  <a:solidFill>
                    <a:schemeClr val="bg1"/>
                  </a:solidFill>
                  <a:latin typeface="Times New Roman" panose="02020603050405020304" pitchFamily="18" charset="0"/>
                  <a:ea typeface="Tahoma" panose="020B0604030504040204" pitchFamily="34" charset="0"/>
                  <a:cs typeface="Times New Roman" panose="02020603050405020304" pitchFamily="18" charset="0"/>
                </a:rPr>
                <a:t>thống</a:t>
              </a:r>
              <a:endParaRPr lang="en-US" sz="1300">
                <a:solidFill>
                  <a:schemeClr val="bg1"/>
                </a:solidFill>
                <a:latin typeface="Times New Roman" panose="02020603050405020304" pitchFamily="18" charset="0"/>
                <a:ea typeface="Tahoma" panose="020B0604030504040204" pitchFamily="34" charset="0"/>
                <a:cs typeface="Times New Roman" panose="02020603050405020304" pitchFamily="18" charset="0"/>
              </a:endParaRPr>
            </a:p>
          </p:txBody>
        </p:sp>
        <p:pic>
          <p:nvPicPr>
            <p:cNvPr id="29" name="Picture 28"/>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371475" y="3053357"/>
              <a:ext cx="500322" cy="551260"/>
            </a:xfrm>
            <a:prstGeom prst="rect">
              <a:avLst/>
            </a:prstGeom>
          </p:spPr>
        </p:pic>
      </p:grpSp>
      <p:grpSp>
        <p:nvGrpSpPr>
          <p:cNvPr id="12" name="Group 11"/>
          <p:cNvGrpSpPr/>
          <p:nvPr/>
        </p:nvGrpSpPr>
        <p:grpSpPr>
          <a:xfrm>
            <a:off x="371475" y="3586757"/>
            <a:ext cx="1785678" cy="1084660"/>
            <a:chOff x="371475" y="3586757"/>
            <a:chExt cx="1785678" cy="1084660"/>
          </a:xfrm>
        </p:grpSpPr>
        <p:sp>
          <p:nvSpPr>
            <p:cNvPr id="23" name="Rounded Rectangle 22"/>
            <p:cNvSpPr/>
            <p:nvPr/>
          </p:nvSpPr>
          <p:spPr>
            <a:xfrm>
              <a:off x="752475" y="3661767"/>
              <a:ext cx="1404678" cy="381000"/>
            </a:xfrm>
            <a:prstGeom prst="roundRect">
              <a:avLst/>
            </a:prstGeom>
            <a:solidFill>
              <a:srgbClr val="00B0F0"/>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1300" err="1" smtClean="0">
                  <a:solidFill>
                    <a:schemeClr val="bg1"/>
                  </a:solidFill>
                  <a:latin typeface="Times New Roman" panose="02020603050405020304" pitchFamily="18" charset="0"/>
                  <a:cs typeface="Times New Roman" panose="02020603050405020304" pitchFamily="18" charset="0"/>
                </a:rPr>
                <a:t>Tư</a:t>
              </a:r>
              <a:r>
                <a:rPr lang="en-US" sz="1300" smtClean="0">
                  <a:solidFill>
                    <a:schemeClr val="bg1"/>
                  </a:solidFill>
                  <a:latin typeface="Times New Roman" panose="02020603050405020304" pitchFamily="18" charset="0"/>
                  <a:cs typeface="Times New Roman" panose="02020603050405020304" pitchFamily="18" charset="0"/>
                </a:rPr>
                <a:t> </a:t>
              </a:r>
              <a:r>
                <a:rPr lang="en-US" sz="1300" err="1" smtClean="0">
                  <a:solidFill>
                    <a:schemeClr val="bg1"/>
                  </a:solidFill>
                  <a:latin typeface="Times New Roman" panose="02020603050405020304" pitchFamily="18" charset="0"/>
                  <a:cs typeface="Times New Roman" panose="02020603050405020304" pitchFamily="18" charset="0"/>
                </a:rPr>
                <a:t>tưởng</a:t>
              </a:r>
              <a:endParaRPr lang="en-US" sz="1300">
                <a:solidFill>
                  <a:schemeClr val="bg1"/>
                </a:solidFill>
                <a:latin typeface="Times New Roman" panose="02020603050405020304" pitchFamily="18" charset="0"/>
                <a:cs typeface="Times New Roman" panose="02020603050405020304" pitchFamily="18" charset="0"/>
              </a:endParaRPr>
            </a:p>
          </p:txBody>
        </p:sp>
        <p:pic>
          <p:nvPicPr>
            <p:cNvPr id="30" name="Picture 29"/>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371475" y="3586757"/>
              <a:ext cx="500322" cy="551260"/>
            </a:xfrm>
            <a:prstGeom prst="rect">
              <a:avLst/>
            </a:prstGeom>
          </p:spPr>
        </p:pic>
        <p:grpSp>
          <p:nvGrpSpPr>
            <p:cNvPr id="10" name="Group 9"/>
            <p:cNvGrpSpPr/>
            <p:nvPr/>
          </p:nvGrpSpPr>
          <p:grpSpPr>
            <a:xfrm>
              <a:off x="371475" y="4120157"/>
              <a:ext cx="1785678" cy="551260"/>
              <a:chOff x="371475" y="4120157"/>
              <a:chExt cx="1785678" cy="551260"/>
            </a:xfrm>
          </p:grpSpPr>
          <p:sp>
            <p:nvSpPr>
              <p:cNvPr id="24" name="Rounded Rectangle 23"/>
              <p:cNvSpPr/>
              <p:nvPr/>
            </p:nvSpPr>
            <p:spPr>
              <a:xfrm>
                <a:off x="752475" y="4195167"/>
                <a:ext cx="1404678" cy="381000"/>
              </a:xfrm>
              <a:prstGeom prst="roundRect">
                <a:avLst/>
              </a:prstGeom>
              <a:solidFill>
                <a:srgbClr val="00B0F0"/>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1300" err="1" smtClean="0">
                    <a:solidFill>
                      <a:schemeClr val="bg1"/>
                    </a:solidFill>
                    <a:latin typeface="Times New Roman" panose="02020603050405020304" pitchFamily="18" charset="0"/>
                    <a:cs typeface="Times New Roman" panose="02020603050405020304" pitchFamily="18" charset="0"/>
                  </a:rPr>
                  <a:t>Thông</a:t>
                </a:r>
                <a:r>
                  <a:rPr lang="en-US" sz="1300">
                    <a:solidFill>
                      <a:schemeClr val="bg1"/>
                    </a:solidFill>
                    <a:latin typeface="Times New Roman" panose="02020603050405020304" pitchFamily="18" charset="0"/>
                    <a:cs typeface="Times New Roman" panose="02020603050405020304" pitchFamily="18" charset="0"/>
                  </a:rPr>
                  <a:t> </a:t>
                </a:r>
                <a:r>
                  <a:rPr lang="en-US" sz="1300" smtClean="0">
                    <a:solidFill>
                      <a:schemeClr val="bg1"/>
                    </a:solidFill>
                    <a:latin typeface="Times New Roman" panose="02020603050405020304" pitchFamily="18" charset="0"/>
                    <a:cs typeface="Times New Roman" panose="02020603050405020304" pitchFamily="18" charset="0"/>
                  </a:rPr>
                  <a:t>tin </a:t>
                </a:r>
                <a:r>
                  <a:rPr lang="en-US" sz="1300" err="1" smtClean="0">
                    <a:solidFill>
                      <a:schemeClr val="bg1"/>
                    </a:solidFill>
                    <a:latin typeface="Times New Roman" panose="02020603050405020304" pitchFamily="18" charset="0"/>
                    <a:cs typeface="Times New Roman" panose="02020603050405020304" pitchFamily="18" charset="0"/>
                  </a:rPr>
                  <a:t>thời</a:t>
                </a:r>
                <a:r>
                  <a:rPr lang="en-US" sz="1300" smtClean="0">
                    <a:solidFill>
                      <a:schemeClr val="bg1"/>
                    </a:solidFill>
                    <a:latin typeface="Times New Roman" panose="02020603050405020304" pitchFamily="18" charset="0"/>
                    <a:cs typeface="Times New Roman" panose="02020603050405020304" pitchFamily="18" charset="0"/>
                  </a:rPr>
                  <a:t> </a:t>
                </a:r>
                <a:r>
                  <a:rPr lang="en-US" sz="1300" err="1" smtClean="0">
                    <a:solidFill>
                      <a:schemeClr val="bg1"/>
                    </a:solidFill>
                    <a:latin typeface="Times New Roman" panose="02020603050405020304" pitchFamily="18" charset="0"/>
                    <a:cs typeface="Times New Roman" panose="02020603050405020304" pitchFamily="18" charset="0"/>
                  </a:rPr>
                  <a:t>sự</a:t>
                </a:r>
                <a:endParaRPr lang="en-US" sz="1300">
                  <a:solidFill>
                    <a:schemeClr val="bg1"/>
                  </a:solidFill>
                  <a:latin typeface="Times New Roman" panose="02020603050405020304" pitchFamily="18" charset="0"/>
                  <a:cs typeface="Times New Roman" panose="02020603050405020304" pitchFamily="18" charset="0"/>
                </a:endParaRPr>
              </a:p>
            </p:txBody>
          </p:sp>
          <p:pic>
            <p:nvPicPr>
              <p:cNvPr id="31" name="Picture 30"/>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371475" y="4120157"/>
                <a:ext cx="500322" cy="551260"/>
              </a:xfrm>
              <a:prstGeom prst="rect">
                <a:avLst/>
              </a:prstGeom>
            </p:spPr>
          </p:pic>
        </p:grpSp>
      </p:grpSp>
      <p:grpSp>
        <p:nvGrpSpPr>
          <p:cNvPr id="3" name="Group 2"/>
          <p:cNvGrpSpPr/>
          <p:nvPr/>
        </p:nvGrpSpPr>
        <p:grpSpPr>
          <a:xfrm>
            <a:off x="371475" y="4653557"/>
            <a:ext cx="1785678" cy="551260"/>
            <a:chOff x="371475" y="4653557"/>
            <a:chExt cx="1785678" cy="551260"/>
          </a:xfrm>
        </p:grpSpPr>
        <p:sp>
          <p:nvSpPr>
            <p:cNvPr id="25" name="Rounded Rectangle 24"/>
            <p:cNvSpPr/>
            <p:nvPr/>
          </p:nvSpPr>
          <p:spPr>
            <a:xfrm>
              <a:off x="752475" y="4728567"/>
              <a:ext cx="1404678" cy="381000"/>
            </a:xfrm>
            <a:prstGeom prst="roundRect">
              <a:avLst/>
            </a:prstGeom>
            <a:solidFill>
              <a:srgbClr val="00B0F0"/>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1300" err="1" smtClean="0">
                  <a:solidFill>
                    <a:schemeClr val="bg1"/>
                  </a:solidFill>
                  <a:latin typeface="Times New Roman" panose="02020603050405020304" pitchFamily="18" charset="0"/>
                  <a:cs typeface="Times New Roman" panose="02020603050405020304" pitchFamily="18" charset="0"/>
                </a:rPr>
                <a:t>Góc</a:t>
              </a:r>
              <a:r>
                <a:rPr lang="en-US" sz="1300" smtClean="0">
                  <a:solidFill>
                    <a:schemeClr val="bg1"/>
                  </a:solidFill>
                  <a:latin typeface="Times New Roman" panose="02020603050405020304" pitchFamily="18" charset="0"/>
                  <a:cs typeface="Times New Roman" panose="02020603050405020304" pitchFamily="18" charset="0"/>
                </a:rPr>
                <a:t> </a:t>
              </a:r>
              <a:r>
                <a:rPr lang="en-US" sz="1300" err="1" smtClean="0">
                  <a:solidFill>
                    <a:schemeClr val="bg1"/>
                  </a:solidFill>
                  <a:latin typeface="Times New Roman" panose="02020603050405020304" pitchFamily="18" charset="0"/>
                  <a:cs typeface="Times New Roman" panose="02020603050405020304" pitchFamily="18" charset="0"/>
                </a:rPr>
                <a:t>nhìn</a:t>
              </a:r>
              <a:r>
                <a:rPr lang="en-US" sz="1300" smtClean="0">
                  <a:solidFill>
                    <a:schemeClr val="bg1"/>
                  </a:solidFill>
                  <a:latin typeface="Times New Roman" panose="02020603050405020304" pitchFamily="18" charset="0"/>
                  <a:cs typeface="Times New Roman" panose="02020603050405020304" pitchFamily="18" charset="0"/>
                </a:rPr>
                <a:t> </a:t>
              </a:r>
              <a:r>
                <a:rPr lang="en-US" sz="1300" err="1" smtClean="0">
                  <a:solidFill>
                    <a:schemeClr val="bg1"/>
                  </a:solidFill>
                  <a:latin typeface="Times New Roman" panose="02020603050405020304" pitchFamily="18" charset="0"/>
                  <a:cs typeface="Times New Roman" panose="02020603050405020304" pitchFamily="18" charset="0"/>
                </a:rPr>
                <a:t>trẻ</a:t>
              </a:r>
              <a:endParaRPr lang="en-US" sz="1300">
                <a:solidFill>
                  <a:schemeClr val="bg1"/>
                </a:solidFill>
                <a:latin typeface="Times New Roman" panose="02020603050405020304" pitchFamily="18" charset="0"/>
                <a:cs typeface="Times New Roman" panose="02020603050405020304" pitchFamily="18" charset="0"/>
              </a:endParaRPr>
            </a:p>
          </p:txBody>
        </p:sp>
        <p:pic>
          <p:nvPicPr>
            <p:cNvPr id="32" name="Picture 31"/>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371475" y="4653557"/>
              <a:ext cx="500322" cy="551260"/>
            </a:xfrm>
            <a:prstGeom prst="rect">
              <a:avLst/>
            </a:prstGeom>
          </p:spPr>
        </p:pic>
      </p:grpSp>
      <p:grpSp>
        <p:nvGrpSpPr>
          <p:cNvPr id="2" name="Group 1"/>
          <p:cNvGrpSpPr/>
          <p:nvPr/>
        </p:nvGrpSpPr>
        <p:grpSpPr>
          <a:xfrm>
            <a:off x="371475" y="5204817"/>
            <a:ext cx="1785678" cy="551260"/>
            <a:chOff x="371475" y="5204817"/>
            <a:chExt cx="1785678" cy="551260"/>
          </a:xfrm>
        </p:grpSpPr>
        <p:sp>
          <p:nvSpPr>
            <p:cNvPr id="26" name="Rounded Rectangle 25"/>
            <p:cNvSpPr/>
            <p:nvPr/>
          </p:nvSpPr>
          <p:spPr>
            <a:xfrm>
              <a:off x="752475" y="5261967"/>
              <a:ext cx="1404678" cy="381000"/>
            </a:xfrm>
            <a:prstGeom prst="roundRect">
              <a:avLst/>
            </a:prstGeom>
            <a:solidFill>
              <a:srgbClr val="00B0F0"/>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1300" err="1" smtClean="0">
                  <a:solidFill>
                    <a:schemeClr val="bg1"/>
                  </a:solidFill>
                  <a:latin typeface="Times New Roman" panose="02020603050405020304" pitchFamily="18" charset="0"/>
                  <a:cs typeface="Times New Roman" panose="02020603050405020304" pitchFamily="18" charset="0"/>
                </a:rPr>
                <a:t>Sắc</a:t>
              </a:r>
              <a:r>
                <a:rPr lang="en-US" sz="1300" smtClean="0">
                  <a:solidFill>
                    <a:schemeClr val="bg1"/>
                  </a:solidFill>
                  <a:latin typeface="Times New Roman" panose="02020603050405020304" pitchFamily="18" charset="0"/>
                  <a:cs typeface="Times New Roman" panose="02020603050405020304" pitchFamily="18" charset="0"/>
                </a:rPr>
                <a:t> </a:t>
              </a:r>
              <a:r>
                <a:rPr lang="en-US" sz="1300" err="1" smtClean="0">
                  <a:solidFill>
                    <a:schemeClr val="bg1"/>
                  </a:solidFill>
                  <a:latin typeface="Times New Roman" panose="02020603050405020304" pitchFamily="18" charset="0"/>
                  <a:cs typeface="Times New Roman" panose="02020603050405020304" pitchFamily="18" charset="0"/>
                </a:rPr>
                <a:t>màu</a:t>
              </a:r>
              <a:r>
                <a:rPr lang="en-US" sz="1300" smtClean="0">
                  <a:solidFill>
                    <a:schemeClr val="bg1"/>
                  </a:solidFill>
                  <a:latin typeface="Times New Roman" panose="02020603050405020304" pitchFamily="18" charset="0"/>
                  <a:cs typeface="Times New Roman" panose="02020603050405020304" pitchFamily="18" charset="0"/>
                </a:rPr>
                <a:t> </a:t>
              </a:r>
              <a:r>
                <a:rPr lang="en-US" sz="1300" err="1" smtClean="0">
                  <a:solidFill>
                    <a:schemeClr val="bg1"/>
                  </a:solidFill>
                  <a:latin typeface="Times New Roman" panose="02020603050405020304" pitchFamily="18" charset="0"/>
                  <a:cs typeface="Times New Roman" panose="02020603050405020304" pitchFamily="18" charset="0"/>
                </a:rPr>
                <a:t>cơ</a:t>
              </a:r>
              <a:r>
                <a:rPr lang="en-US" sz="1300" smtClean="0">
                  <a:solidFill>
                    <a:schemeClr val="bg1"/>
                  </a:solidFill>
                  <a:latin typeface="Times New Roman" panose="02020603050405020304" pitchFamily="18" charset="0"/>
                  <a:cs typeface="Times New Roman" panose="02020603050405020304" pitchFamily="18" charset="0"/>
                </a:rPr>
                <a:t> </a:t>
              </a:r>
              <a:r>
                <a:rPr lang="en-US" sz="1300" err="1" smtClean="0">
                  <a:solidFill>
                    <a:schemeClr val="bg1"/>
                  </a:solidFill>
                  <a:latin typeface="Times New Roman" panose="02020603050405020304" pitchFamily="18" charset="0"/>
                  <a:cs typeface="Times New Roman" panose="02020603050405020304" pitchFamily="18" charset="0"/>
                </a:rPr>
                <a:t>sở</a:t>
              </a:r>
              <a:endParaRPr lang="en-US" sz="1300">
                <a:solidFill>
                  <a:schemeClr val="bg1"/>
                </a:solidFill>
                <a:latin typeface="Times New Roman" panose="02020603050405020304" pitchFamily="18" charset="0"/>
                <a:cs typeface="Times New Roman" panose="02020603050405020304" pitchFamily="18" charset="0"/>
              </a:endParaRPr>
            </a:p>
          </p:txBody>
        </p:sp>
        <p:pic>
          <p:nvPicPr>
            <p:cNvPr id="33" name="Picture 32"/>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371475" y="5204817"/>
              <a:ext cx="500322" cy="551260"/>
            </a:xfrm>
            <a:prstGeom prst="rect">
              <a:avLst/>
            </a:prstGeom>
          </p:spPr>
        </p:pic>
      </p:grpSp>
      <p:sp>
        <p:nvSpPr>
          <p:cNvPr id="34" name="TextBox 33"/>
          <p:cNvSpPr txBox="1"/>
          <p:nvPr/>
        </p:nvSpPr>
        <p:spPr>
          <a:xfrm>
            <a:off x="347922" y="2667002"/>
            <a:ext cx="1785678" cy="307777"/>
          </a:xfrm>
          <a:prstGeom prst="rect">
            <a:avLst/>
          </a:prstGeom>
          <a:noFill/>
        </p:spPr>
        <p:txBody>
          <a:bodyPr wrap="square" rtlCol="0">
            <a:spAutoFit/>
          </a:bodyPr>
          <a:lstStyle/>
          <a:p>
            <a:r>
              <a:rPr lang="en-US" sz="1400" b="1" smtClean="0">
                <a:solidFill>
                  <a:srgbClr val="0070C0"/>
                </a:solidFill>
                <a:latin typeface="Times New Roman" panose="02020603050405020304" pitchFamily="18" charset="0"/>
                <a:cs typeface="Times New Roman" panose="02020603050405020304" pitchFamily="18" charset="0"/>
              </a:rPr>
              <a:t>NỘI DUNG CHÍNH</a:t>
            </a:r>
            <a:endParaRPr lang="en-US" sz="1400" b="1">
              <a:solidFill>
                <a:srgbClr val="0070C0"/>
              </a:solidFill>
              <a:latin typeface="Times New Roman" panose="02020603050405020304" pitchFamily="18" charset="0"/>
              <a:cs typeface="Times New Roman" panose="02020603050405020304"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a:solidFill>
                <a:prstClr val="black"/>
              </a:solidFill>
            </a:endParaRPr>
          </a:p>
        </p:txBody>
      </p:sp>
      <p:grpSp>
        <p:nvGrpSpPr>
          <p:cNvPr id="16" name="Group 15"/>
          <p:cNvGrpSpPr/>
          <p:nvPr/>
        </p:nvGrpSpPr>
        <p:grpSpPr>
          <a:xfrm>
            <a:off x="1752600" y="9220200"/>
            <a:ext cx="4857750" cy="553998"/>
            <a:chOff x="1752600" y="9220200"/>
            <a:chExt cx="4857750" cy="553998"/>
          </a:xfrm>
        </p:grpSpPr>
        <p:sp>
          <p:nvSpPr>
            <p:cNvPr id="41" name="Rectangle 40"/>
            <p:cNvSpPr/>
            <p:nvPr/>
          </p:nvSpPr>
          <p:spPr>
            <a:xfrm>
              <a:off x="3181350" y="9220200"/>
              <a:ext cx="3429000" cy="523220"/>
            </a:xfrm>
            <a:prstGeom prst="rect">
              <a:avLst/>
            </a:prstGeom>
          </p:spPr>
          <p:txBody>
            <a:bodyPr>
              <a:spAutoFit/>
            </a:bodyPr>
            <a:lstStyle/>
            <a:p>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53998"/>
            </a:xfrm>
            <a:prstGeom prst="rect">
              <a:avLst/>
            </a:prstGeom>
            <a:noFill/>
          </p:spPr>
          <p:txBody>
            <a:bodyPr wrap="square" rtlCol="0">
              <a:spAutoFit/>
            </a:bodyPr>
            <a:lstStyle/>
            <a:p>
              <a:pPr algn="ctr"/>
              <a:r>
                <a:rPr lang="en-US" sz="1400" b="1" smtClean="0"/>
                <a:t>1</a:t>
              </a:r>
              <a:r>
                <a:rPr lang="en-US" sz="800" b="1" smtClean="0"/>
                <a:t> </a:t>
              </a:r>
            </a:p>
            <a:p>
              <a:pPr algn="ctr"/>
              <a:r>
                <a:rPr lang="en-US" sz="800" b="1" smtClean="0"/>
                <a:t>THÁNG 11 </a:t>
              </a:r>
            </a:p>
            <a:p>
              <a:pPr algn="ctr"/>
              <a:r>
                <a:rPr lang="en-US" sz="800" b="1" smtClean="0"/>
                <a:t>2015</a:t>
              </a:r>
              <a:endParaRPr lang="en-US" sz="800" b="1"/>
            </a:p>
          </p:txBody>
        </p:sp>
      </p:grpSp>
      <p:sp>
        <p:nvSpPr>
          <p:cNvPr id="17" name="TextBox 16"/>
          <p:cNvSpPr txBox="1"/>
          <p:nvPr/>
        </p:nvSpPr>
        <p:spPr>
          <a:xfrm>
            <a:off x="2286000" y="2635252"/>
            <a:ext cx="4038600" cy="4385816"/>
          </a:xfrm>
          <a:prstGeom prst="rect">
            <a:avLst/>
          </a:prstGeom>
          <a:noFill/>
          <a:ln>
            <a:noFill/>
          </a:ln>
        </p:spPr>
        <p:txBody>
          <a:bodyPr wrap="square" lIns="0" tIns="0" rIns="0" bIns="731520" rtlCol="0" anchor="t" anchorCtr="0">
            <a:spAutoFit/>
          </a:bodyPr>
          <a:lstStyle/>
          <a:p>
            <a:pPr algn="ctr"/>
            <a:r>
              <a:rPr lang="en-US" b="1" smtClean="0">
                <a:latin typeface="Times New Roman" pitchFamily="18" charset="0"/>
                <a:cs typeface="Times New Roman" pitchFamily="18" charset="0"/>
              </a:rPr>
              <a:t>Bác Hồ với công tác giáo dục - đào tạo </a:t>
            </a:r>
          </a:p>
          <a:p>
            <a:pPr algn="ctr"/>
            <a:endParaRPr lang="en-US" sz="1200" b="1" smtClean="0">
              <a:latin typeface="Times New Roman" pitchFamily="18" charset="0"/>
              <a:cs typeface="Times New Roman" pitchFamily="18" charset="0"/>
            </a:endParaRPr>
          </a:p>
          <a:p>
            <a:pPr algn="r"/>
            <a:r>
              <a:rPr lang="en-US" sz="1300" b="1" i="1">
                <a:latin typeface="Times New Roman" pitchFamily="18" charset="0"/>
                <a:cs typeface="Times New Roman" pitchFamily="18" charset="0"/>
              </a:rPr>
              <a:t> </a:t>
            </a:r>
            <a:r>
              <a:rPr lang="en-US" sz="1300" b="1" i="1" smtClean="0">
                <a:latin typeface="Times New Roman" pitchFamily="18" charset="0"/>
                <a:cs typeface="Times New Roman" pitchFamily="18" charset="0"/>
              </a:rPr>
              <a:t>  </a:t>
            </a:r>
            <a:r>
              <a:rPr lang="en-US" sz="1400" i="1" smtClean="0">
                <a:latin typeface="Times New Roman" pitchFamily="18" charset="0"/>
                <a:cs typeface="Times New Roman" pitchFamily="18" charset="0"/>
              </a:rPr>
              <a:t>(Trương Thị Nguyệt, Tạp chí xây dựng Đảng)</a:t>
            </a:r>
          </a:p>
          <a:p>
            <a:pPr algn="just"/>
            <a:endParaRPr lang="en-US" sz="1400" i="1">
              <a:latin typeface="Times New Roman" pitchFamily="18" charset="0"/>
              <a:cs typeface="Times New Roman" pitchFamily="18" charset="0"/>
            </a:endParaRPr>
          </a:p>
          <a:p>
            <a:pPr algn="just"/>
            <a:endParaRPr lang="en-US" sz="1400" i="1" smtClean="0">
              <a:latin typeface="Times New Roman" pitchFamily="18" charset="0"/>
              <a:cs typeface="Times New Roman" pitchFamily="18" charset="0"/>
            </a:endParaRPr>
          </a:p>
          <a:p>
            <a:pPr algn="just"/>
            <a:endParaRPr lang="en-US" sz="1400" i="1">
              <a:latin typeface="Times New Roman" pitchFamily="18" charset="0"/>
              <a:cs typeface="Times New Roman" pitchFamily="18" charset="0"/>
            </a:endParaRPr>
          </a:p>
          <a:p>
            <a:pPr algn="just"/>
            <a:endParaRPr lang="en-US" sz="1400" i="1" smtClean="0">
              <a:latin typeface="Times New Roman" pitchFamily="18" charset="0"/>
              <a:cs typeface="Times New Roman" pitchFamily="18" charset="0"/>
            </a:endParaRPr>
          </a:p>
          <a:p>
            <a:pPr algn="just"/>
            <a:endParaRPr lang="en-US" sz="1400" i="1">
              <a:latin typeface="Times New Roman" pitchFamily="18" charset="0"/>
              <a:cs typeface="Times New Roman" pitchFamily="18" charset="0"/>
            </a:endParaRPr>
          </a:p>
          <a:p>
            <a:pPr algn="just"/>
            <a:endParaRPr lang="en-US" sz="1400" i="1" smtClean="0">
              <a:latin typeface="Times New Roman" pitchFamily="18" charset="0"/>
              <a:cs typeface="Times New Roman" pitchFamily="18" charset="0"/>
            </a:endParaRPr>
          </a:p>
          <a:p>
            <a:pPr algn="just"/>
            <a:endParaRPr lang="en-US" sz="1400" i="1">
              <a:latin typeface="Times New Roman" pitchFamily="18" charset="0"/>
              <a:cs typeface="Times New Roman" pitchFamily="18" charset="0"/>
            </a:endParaRPr>
          </a:p>
          <a:p>
            <a:pPr algn="just"/>
            <a:endParaRPr lang="en-US" sz="1400" i="1" smtClean="0">
              <a:latin typeface="Times New Roman" pitchFamily="18" charset="0"/>
              <a:cs typeface="Times New Roman" pitchFamily="18" charset="0"/>
            </a:endParaRPr>
          </a:p>
          <a:p>
            <a:pPr algn="just"/>
            <a:endParaRPr lang="en-US" sz="1400" i="1">
              <a:latin typeface="Times New Roman" pitchFamily="18" charset="0"/>
              <a:cs typeface="Times New Roman" pitchFamily="18" charset="0"/>
            </a:endParaRPr>
          </a:p>
          <a:p>
            <a:pPr algn="just"/>
            <a:endParaRPr lang="en-US" sz="1400" i="1" smtClean="0">
              <a:latin typeface="Times New Roman" pitchFamily="18" charset="0"/>
              <a:cs typeface="Times New Roman" pitchFamily="18" charset="0"/>
            </a:endParaRPr>
          </a:p>
          <a:p>
            <a:pPr algn="just"/>
            <a:endParaRPr lang="en-US" sz="1400" i="1">
              <a:latin typeface="Times New Roman" pitchFamily="18" charset="0"/>
              <a:cs typeface="Times New Roman" pitchFamily="18" charset="0"/>
            </a:endParaRPr>
          </a:p>
          <a:p>
            <a:pPr algn="just"/>
            <a:endParaRPr lang="en-US" sz="1400" i="1" smtClean="0">
              <a:latin typeface="Times New Roman" pitchFamily="18" charset="0"/>
              <a:cs typeface="Times New Roman" pitchFamily="18" charset="0"/>
            </a:endParaRPr>
          </a:p>
          <a:p>
            <a:pPr algn="just"/>
            <a:r>
              <a:rPr lang="en-US" sz="1200" i="1" smtClean="0">
                <a:latin typeface="+mj-lt"/>
              </a:rPr>
              <a:t>          </a:t>
            </a:r>
          </a:p>
          <a:p>
            <a:pPr algn="ctr"/>
            <a:endParaRPr lang="en-US" sz="100" i="1" smtClean="0">
              <a:latin typeface="+mj-lt"/>
            </a:endParaRPr>
          </a:p>
          <a:p>
            <a:pPr algn="ctr"/>
            <a:r>
              <a:rPr lang="en-US" sz="1200" i="1" smtClean="0">
                <a:latin typeface="+mj-lt"/>
              </a:rPr>
              <a:t> </a:t>
            </a:r>
            <a:endParaRPr lang="en-US" sz="1200" i="1" smtClean="0">
              <a:latin typeface="+mj-lt"/>
              <a:cs typeface="Times New Roman" pitchFamily="18" charset="0"/>
            </a:endParaRPr>
          </a:p>
        </p:txBody>
      </p:sp>
      <p:pic>
        <p:nvPicPr>
          <p:cNvPr id="1026" name="Picture 2" descr="E:\Tam t9.2015\T11\Story.axd"/>
          <p:cNvPicPr>
            <a:picLocks noChangeAspect="1" noChangeArrowheads="1"/>
          </p:cNvPicPr>
          <p:nvPr/>
        </p:nvPicPr>
        <p:blipFill>
          <a:blip r:embed="rId6" cstate="print"/>
          <a:srcRect/>
          <a:stretch>
            <a:fillRect/>
          </a:stretch>
        </p:blipFill>
        <p:spPr bwMode="auto">
          <a:xfrm>
            <a:off x="2660073" y="3429000"/>
            <a:ext cx="3588327" cy="2819400"/>
          </a:xfrm>
          <a:prstGeom prst="rect">
            <a:avLst/>
          </a:prstGeom>
          <a:noFill/>
        </p:spPr>
      </p:pic>
    </p:spTree>
    <p:extLst>
      <p:ext uri="{BB962C8B-B14F-4D97-AF65-F5344CB8AC3E}">
        <p14:creationId xmlns="" xmlns:p14="http://schemas.microsoft.com/office/powerpoint/2010/main" val="41944303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495300" y="228600"/>
            <a:ext cx="5829300" cy="10225876"/>
          </a:xfrm>
          <a:prstGeom prst="rect">
            <a:avLst/>
          </a:prstGeom>
          <a:noFill/>
          <a:ln>
            <a:noFill/>
          </a:ln>
        </p:spPr>
        <p:txBody>
          <a:bodyPr wrap="square" lIns="0" tIns="0" rIns="0" bIns="914400" rtlCol="0" anchor="t" anchorCtr="0">
            <a:spAutoFit/>
          </a:bodyPr>
          <a:lstStyle/>
          <a:p>
            <a:pPr algn="ctr"/>
            <a:endParaRPr lang="en-US" sz="500" b="1" dirty="0" smtClean="0">
              <a:latin typeface="Times New Roman" pitchFamily="18" charset="0"/>
              <a:cs typeface="Times New Roman" pitchFamily="18" charset="0"/>
            </a:endParaRPr>
          </a:p>
          <a:p>
            <a:pPr algn="ctr"/>
            <a:r>
              <a:rPr lang="en-US" sz="1600" b="1" dirty="0" err="1" smtClean="0">
                <a:latin typeface="Times New Roman" pitchFamily="18" charset="0"/>
                <a:cs typeface="Times New Roman" pitchFamily="18" charset="0"/>
              </a:rPr>
              <a:t>Bác</a:t>
            </a:r>
            <a:r>
              <a:rPr lang="en-US" sz="1600" b="1"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Hồ</a:t>
            </a:r>
            <a:r>
              <a:rPr lang="en-US" sz="1600" b="1"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với</a:t>
            </a:r>
            <a:r>
              <a:rPr lang="en-US" sz="1600" b="1"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công</a:t>
            </a:r>
            <a:r>
              <a:rPr lang="en-US" sz="1600" b="1"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tác</a:t>
            </a:r>
            <a:r>
              <a:rPr lang="en-US" sz="1600" b="1"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giáo</a:t>
            </a:r>
            <a:r>
              <a:rPr lang="en-US" sz="1600" b="1"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dục</a:t>
            </a:r>
            <a:r>
              <a:rPr lang="en-US" sz="1600" b="1" dirty="0" smtClean="0">
                <a:latin typeface="Times New Roman" pitchFamily="18" charset="0"/>
                <a:cs typeface="Times New Roman" pitchFamily="18" charset="0"/>
              </a:rPr>
              <a:t> - </a:t>
            </a:r>
            <a:r>
              <a:rPr lang="en-US" sz="1600" b="1" dirty="0" err="1" smtClean="0">
                <a:latin typeface="Times New Roman" pitchFamily="18" charset="0"/>
                <a:cs typeface="Times New Roman" pitchFamily="18" charset="0"/>
              </a:rPr>
              <a:t>đào</a:t>
            </a:r>
            <a:r>
              <a:rPr lang="en-US" sz="1600" b="1"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tạo</a:t>
            </a:r>
            <a:r>
              <a:rPr lang="en-US" sz="1600" b="1" dirty="0" smtClean="0">
                <a:latin typeface="Times New Roman" pitchFamily="18" charset="0"/>
                <a:cs typeface="Times New Roman" pitchFamily="18" charset="0"/>
              </a:rPr>
              <a:t> </a:t>
            </a:r>
          </a:p>
          <a:p>
            <a:pPr algn="just"/>
            <a:endParaRPr lang="en-US" sz="900" b="1" i="1" dirty="0">
              <a:latin typeface="Times New Roman" pitchFamily="18" charset="0"/>
              <a:cs typeface="Times New Roman" pitchFamily="18" charset="0"/>
            </a:endParaRPr>
          </a:p>
          <a:p>
            <a:pPr algn="just"/>
            <a:endParaRPr lang="en-US" sz="300" dirty="0" smtClean="0">
              <a:latin typeface="Times New Roman" pitchFamily="18" charset="0"/>
              <a:cs typeface="Times New Roman" pitchFamily="18" charset="0"/>
            </a:endParaRPr>
          </a:p>
          <a:p>
            <a:pPr algn="just" defTabSz="457200"/>
            <a:r>
              <a:rPr lang="en-US" sz="1400" b="1" i="1" dirty="0" err="1" smtClean="0">
                <a:latin typeface="Times New Roman" pitchFamily="18" charset="0"/>
                <a:cs typeface="Times New Roman" pitchFamily="18" charset="0"/>
              </a:rPr>
              <a:t>Về</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mục</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tiêu</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của</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giáo</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dục</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và</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dạy</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học</a:t>
            </a:r>
            <a:endParaRPr lang="en-US" sz="1400" b="1" i="1" dirty="0" smtClean="0">
              <a:latin typeface="Times New Roman" pitchFamily="18" charset="0"/>
              <a:cs typeface="Times New Roman" pitchFamily="18" charset="0"/>
            </a:endParaRPr>
          </a:p>
          <a:p>
            <a:pPr algn="just" defTabSz="457200"/>
            <a:endParaRPr lang="en-US" sz="500" b="1" dirty="0" smtClean="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Năm</a:t>
            </a:r>
            <a:r>
              <a:rPr lang="en-US" sz="1400" dirty="0" smtClean="0">
                <a:latin typeface="Times New Roman" pitchFamily="18" charset="0"/>
                <a:cs typeface="Times New Roman" pitchFamily="18" charset="0"/>
              </a:rPr>
              <a:t> 1945, </a:t>
            </a:r>
            <a:r>
              <a:rPr lang="en-US" sz="1400" dirty="0" err="1" smtClean="0">
                <a:latin typeface="Times New Roman" pitchFamily="18" charset="0"/>
                <a:cs typeface="Times New Roman" pitchFamily="18" charset="0"/>
              </a:rPr>
              <a:t>sau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Cách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Tám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thành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công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ngày</a:t>
            </a:r>
            <a:r>
              <a:rPr lang="en-US" sz="1400" dirty="0" smtClean="0">
                <a:latin typeface="Times New Roman" pitchFamily="18" charset="0"/>
                <a:cs typeface="Times New Roman" pitchFamily="18" charset="0"/>
              </a:rPr>
              <a:t> 3-9-1945, </a:t>
            </a:r>
            <a:r>
              <a:rPr lang="en-US" sz="1400" dirty="0" err="1" smtClean="0">
                <a:latin typeface="Times New Roman" pitchFamily="18" charset="0"/>
                <a:cs typeface="Times New Roman" pitchFamily="18" charset="0"/>
              </a:rPr>
              <a:t>trong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phiên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họp</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đầu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tiên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của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Chính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phủ</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nước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Việt</a:t>
            </a:r>
            <a:r>
              <a:rPr lang="en-US" sz="1400" dirty="0" smtClean="0">
                <a:latin typeface="Times New Roman" pitchFamily="18" charset="0"/>
                <a:cs typeface="Times New Roman" pitchFamily="18" charset="0"/>
              </a:rPr>
              <a:t> Nam </a:t>
            </a:r>
            <a:r>
              <a:rPr lang="en-US" sz="1400" dirty="0" err="1" smtClean="0">
                <a:latin typeface="Times New Roman" pitchFamily="18" charset="0"/>
                <a:cs typeface="Times New Roman" pitchFamily="18" charset="0"/>
              </a:rPr>
              <a:t>Dân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chủ</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Cộng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hòa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Chủ</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tịch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Hồ</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Chí</a:t>
            </a:r>
            <a:r>
              <a:rPr lang="en-US" sz="1400" dirty="0" smtClean="0">
                <a:latin typeface="Times New Roman" pitchFamily="18" charset="0"/>
                <a:cs typeface="Times New Roman" pitchFamily="18" charset="0"/>
              </a:rPr>
              <a:t> Minh </a:t>
            </a:r>
            <a:r>
              <a:rPr lang="en-US" sz="1400" dirty="0" err="1" smtClean="0">
                <a:latin typeface="Times New Roman" pitchFamily="18" charset="0"/>
                <a:cs typeface="Times New Roman" pitchFamily="18" charset="0"/>
              </a:rPr>
              <a:t>trình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bày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những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nhiệm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vụ</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cấp</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bách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cần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giải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quyết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ngay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Trong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đó</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vấn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đề</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thứ</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hai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nạn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dốt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Nạn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mù</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chữ</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của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nhân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dân</a:t>
            </a:r>
            <a:r>
              <a:rPr lang="en-US" sz="1400" dirty="0" smtClean="0">
                <a:latin typeface="Times New Roman" pitchFamily="18" charset="0"/>
                <a:cs typeface="Times New Roman" pitchFamily="18" charset="0"/>
              </a:rPr>
              <a:t> ta </a:t>
            </a:r>
            <a:r>
              <a:rPr lang="en-US" sz="1400" dirty="0" err="1" smtClean="0">
                <a:latin typeface="Times New Roman" pitchFamily="18" charset="0"/>
                <a:cs typeface="Times New Roman" pitchFamily="18" charset="0"/>
              </a:rPr>
              <a:t>được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Người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coi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một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thứ</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giặc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nguy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hại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không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kém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gì</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giặc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ngoại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xâm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Người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khẳng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định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Một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dân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tộc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dốt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một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dân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tộc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yếu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Vì</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vậy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tôi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đề</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nghị</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mở</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một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chiến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dịch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để</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chống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nạn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mù</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chữ</a:t>
            </a:r>
            <a:r>
              <a:rPr lang="en-US" sz="1400" dirty="0" smtClean="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Bác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chỉ</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ra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rằng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nền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dục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mới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trường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mới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phải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thực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hiện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hoạt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động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dạy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học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theo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mục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tiêu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Học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để</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việc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người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bộ</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học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để</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phụng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sự</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đoàn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thể</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giai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cấp</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nhân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dân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Tổ</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quốc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nhân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loại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học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để</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sửa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chữa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tư</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tưởng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học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để</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dưỡng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đức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cách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học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để</a:t>
            </a:r>
            <a:r>
              <a:rPr lang="en-US" sz="1400" dirty="0" smtClean="0">
                <a:latin typeface="Times New Roman" pitchFamily="18" charset="0"/>
                <a:cs typeface="Times New Roman" pitchFamily="18" charset="0"/>
              </a:rPr>
              <a:t> tin </a:t>
            </a:r>
            <a:r>
              <a:rPr lang="en-US" sz="1400" dirty="0" err="1" smtClean="0">
                <a:latin typeface="Times New Roman" pitchFamily="18" charset="0"/>
                <a:cs typeface="Times New Roman" pitchFamily="18" charset="0"/>
              </a:rPr>
              <a:t>tưởng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học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để</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hành</a:t>
            </a:r>
            <a:r>
              <a:rPr lang="en-US" sz="1400" dirty="0" smtClean="0">
                <a:latin typeface="Times New Roman" pitchFamily="18" charset="0"/>
                <a:cs typeface="Times New Roman" pitchFamily="18" charset="0"/>
              </a:rPr>
              <a:t>.</a:t>
            </a:r>
          </a:p>
          <a:p>
            <a:pPr algn="just" defTabSz="457200"/>
            <a:r>
              <a:rPr lang="en-US" sz="1400" dirty="0" err="1" smtClean="0">
                <a:latin typeface="Times New Roman" pitchFamily="18" charset="0"/>
                <a:cs typeface="Times New Roman" pitchFamily="18" charset="0"/>
              </a:rPr>
              <a:t>Trong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bài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Nâng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cao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trách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nhiệm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chăm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sóc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dục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thiếu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niên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đồng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kí</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tên</a:t>
            </a:r>
            <a:r>
              <a:rPr lang="en-US" sz="1400" dirty="0" smtClean="0">
                <a:latin typeface="Times New Roman" pitchFamily="18" charset="0"/>
                <a:cs typeface="Times New Roman" pitchFamily="18" charset="0"/>
              </a:rPr>
              <a:t> TL. </a:t>
            </a:r>
            <a:r>
              <a:rPr lang="en-US" sz="1400" dirty="0" err="1" smtClean="0">
                <a:latin typeface="Times New Roman" pitchFamily="18" charset="0"/>
                <a:cs typeface="Times New Roman" pitchFamily="18" charset="0"/>
              </a:rPr>
              <a:t>đăng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báo</a:t>
            </a:r>
            <a:r>
              <a:rPr lang="en-US" sz="1400"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Nhân</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dân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số</a:t>
            </a:r>
            <a:r>
              <a:rPr lang="en-US" sz="1400" dirty="0" smtClean="0">
                <a:latin typeface="Times New Roman" pitchFamily="18" charset="0"/>
                <a:cs typeface="Times New Roman" pitchFamily="18" charset="0"/>
              </a:rPr>
              <a:t> 5526, </a:t>
            </a:r>
            <a:r>
              <a:rPr lang="en-US" sz="1400" dirty="0" err="1" smtClean="0">
                <a:latin typeface="Times New Roman" pitchFamily="18" charset="0"/>
                <a:cs typeface="Times New Roman" pitchFamily="18" charset="0"/>
              </a:rPr>
              <a:t>ngày</a:t>
            </a:r>
            <a:r>
              <a:rPr lang="en-US" sz="1400" dirty="0" smtClean="0">
                <a:latin typeface="Times New Roman" pitchFamily="18" charset="0"/>
                <a:cs typeface="Times New Roman" pitchFamily="18" charset="0"/>
              </a:rPr>
              <a:t> 1-6-1969, </a:t>
            </a:r>
            <a:r>
              <a:rPr lang="en-US" sz="1400" dirty="0" err="1" smtClean="0">
                <a:latin typeface="Times New Roman" pitchFamily="18" charset="0"/>
                <a:cs typeface="Times New Roman" pitchFamily="18" charset="0"/>
              </a:rPr>
              <a:t>Người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viết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Thiếu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niên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đồng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người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chủ</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tương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lai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của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nước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Vì</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vậy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chăm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sóc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dục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tốt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cháu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nhiệm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vụ</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của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toàn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Đảng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toàn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dân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Công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tác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đó</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phải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kiên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trì</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bền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bỉ</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Vì</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tương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lai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của</a:t>
            </a:r>
            <a:r>
              <a:rPr lang="en-US" sz="1400" dirty="0" smtClean="0">
                <a:latin typeface="Times New Roman" pitchFamily="18" charset="0"/>
                <a:cs typeface="Times New Roman" pitchFamily="18" charset="0"/>
              </a:rPr>
              <a:t> con </a:t>
            </a:r>
            <a:r>
              <a:rPr lang="en-US" sz="1400" dirty="0" err="1" smtClean="0">
                <a:latin typeface="Times New Roman" pitchFamily="18" charset="0"/>
                <a:cs typeface="Times New Roman" pitchFamily="18" charset="0"/>
              </a:rPr>
              <a:t>em</a:t>
            </a:r>
            <a:r>
              <a:rPr lang="en-US" sz="1400" dirty="0" smtClean="0">
                <a:latin typeface="Times New Roman" pitchFamily="18" charset="0"/>
                <a:cs typeface="Times New Roman" pitchFamily="18" charset="0"/>
              </a:rPr>
              <a:t> ta, </a:t>
            </a:r>
            <a:r>
              <a:rPr lang="en-US" sz="1400" dirty="0" err="1" smtClean="0">
                <a:latin typeface="Times New Roman" pitchFamily="18" charset="0"/>
                <a:cs typeface="Times New Roman" pitchFamily="18" charset="0"/>
              </a:rPr>
              <a:t>dân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tộc</a:t>
            </a:r>
            <a:r>
              <a:rPr lang="en-US" sz="1400" dirty="0" smtClean="0">
                <a:latin typeface="Times New Roman" pitchFamily="18" charset="0"/>
                <a:cs typeface="Times New Roman" pitchFamily="18" charset="0"/>
              </a:rPr>
              <a:t> ta, </a:t>
            </a:r>
            <a:r>
              <a:rPr lang="en-US" sz="1400" dirty="0" err="1" smtClean="0">
                <a:latin typeface="Times New Roman" pitchFamily="18" charset="0"/>
                <a:cs typeface="Times New Roman" pitchFamily="18" charset="0"/>
              </a:rPr>
              <a:t>mọi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người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mọi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ngành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phải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có</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quyết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tâm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chăm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sóc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dục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cháu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bé</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tốt</a:t>
            </a:r>
            <a:r>
              <a:rPr lang="en-US" sz="1400" i="1" dirty="0" smtClean="0">
                <a:latin typeface="Times New Roman" pitchFamily="18" charset="0"/>
                <a:cs typeface="Times New Roman" pitchFamily="18" charset="0"/>
              </a:rPr>
              <a:t>”</a:t>
            </a:r>
            <a:r>
              <a:rPr lang="en-US" sz="1400" dirty="0" smtClean="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Trong</a:t>
            </a:r>
            <a:r>
              <a:rPr lang="en-US" sz="1400" dirty="0" smtClean="0">
                <a:latin typeface="Times New Roman" pitchFamily="18" charset="0"/>
                <a:cs typeface="Times New Roman" pitchFamily="18" charset="0"/>
              </a:rPr>
              <a:t> Di </a:t>
            </a:r>
            <a:r>
              <a:rPr lang="en-US" sz="1400" dirty="0" err="1" smtClean="0">
                <a:latin typeface="Times New Roman" pitchFamily="18" charset="0"/>
                <a:cs typeface="Times New Roman" pitchFamily="18" charset="0"/>
              </a:rPr>
              <a:t>chúc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Bác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viết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Đoàn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thanh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niên</a:t>
            </a:r>
            <a:r>
              <a:rPr lang="en-US" sz="1400" dirty="0" smtClean="0">
                <a:latin typeface="Times New Roman" pitchFamily="18" charset="0"/>
                <a:cs typeface="Times New Roman" pitchFamily="18" charset="0"/>
              </a:rPr>
              <a:t> ta </a:t>
            </a:r>
            <a:r>
              <a:rPr lang="en-US" sz="1400" dirty="0" err="1" smtClean="0">
                <a:latin typeface="Times New Roman" pitchFamily="18" charset="0"/>
                <a:cs typeface="Times New Roman" pitchFamily="18" charset="0"/>
              </a:rPr>
              <a:t>nói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chung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tốt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mọi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việc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đều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hăng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hái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xung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phong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không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ngại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khó</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khăn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có</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chí</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tiến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thủ</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Đảng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cần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phải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chăm</a:t>
            </a:r>
            <a:r>
              <a:rPr lang="en-US" sz="1400" dirty="0" smtClean="0">
                <a:latin typeface="Times New Roman" pitchFamily="18" charset="0"/>
                <a:cs typeface="Times New Roman" pitchFamily="18" charset="0"/>
              </a:rPr>
              <a:t> lo </a:t>
            </a:r>
            <a:r>
              <a:rPr lang="en-US" sz="1400" dirty="0" err="1" smtClean="0">
                <a:latin typeface="Times New Roman" pitchFamily="18" charset="0"/>
                <a:cs typeface="Times New Roman" pitchFamily="18" charset="0"/>
              </a:rPr>
              <a:t>giáo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dục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đức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cách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họ</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đào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họ</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thành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những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người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thừa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kế</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xây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dựng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xã</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hội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chủ</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nghĩa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vừa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hồng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vừa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chuyên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Bồi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dưỡng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thế</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hệ</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cách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đời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sau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một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việc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rất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quan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trọng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rất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cần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thiết</a:t>
            </a:r>
            <a:r>
              <a:rPr lang="en-US" sz="1400" dirty="0" smtClean="0">
                <a:latin typeface="Times New Roman" pitchFamily="18" charset="0"/>
                <a:cs typeface="Times New Roman" pitchFamily="18" charset="0"/>
              </a:rPr>
              <a:t>”.</a:t>
            </a:r>
          </a:p>
          <a:p>
            <a:pPr algn="just" defTabSz="457200"/>
            <a:r>
              <a:rPr lang="en-US" sz="1400" dirty="0" err="1" smtClean="0">
                <a:latin typeface="Times New Roman" pitchFamily="18" charset="0"/>
                <a:cs typeface="Times New Roman" pitchFamily="18" charset="0"/>
              </a:rPr>
              <a:t>Như</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vậy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mục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tiêu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cao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cả</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của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dục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bồi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dưỡng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thế</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hệ</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cách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đời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sau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bồi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dưỡng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những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chủ</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nhân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tương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lai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của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nước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nhà</a:t>
            </a:r>
            <a:r>
              <a:rPr lang="en-US" sz="1400" dirty="0" smtClean="0">
                <a:latin typeface="Times New Roman" pitchFamily="18" charset="0"/>
                <a:cs typeface="Times New Roman" pitchFamily="18" charset="0"/>
              </a:rPr>
              <a:t>.</a:t>
            </a:r>
          </a:p>
          <a:p>
            <a:pPr algn="just" defTabSz="457200"/>
            <a:endParaRPr lang="en-US" sz="800" dirty="0" smtClean="0">
              <a:latin typeface="Times New Roman" pitchFamily="18" charset="0"/>
              <a:cs typeface="Times New Roman" pitchFamily="18" charset="0"/>
            </a:endParaRPr>
          </a:p>
          <a:p>
            <a:pPr algn="just" defTabSz="457200"/>
            <a:r>
              <a:rPr lang="en-US" sz="1400" b="1" i="1" dirty="0" err="1" smtClean="0">
                <a:latin typeface="Times New Roman" pitchFamily="18" charset="0"/>
                <a:cs typeface="Times New Roman" pitchFamily="18" charset="0"/>
              </a:rPr>
              <a:t>Về</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nhiệm</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vụ</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và</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nội</a:t>
            </a:r>
            <a:r>
              <a:rPr lang="en-US" sz="1400" b="1" i="1" dirty="0" smtClean="0">
                <a:latin typeface="Times New Roman" pitchFamily="18" charset="0"/>
                <a:cs typeface="Times New Roman" pitchFamily="18" charset="0"/>
              </a:rPr>
              <a:t> dung </a:t>
            </a:r>
            <a:r>
              <a:rPr lang="en-US" sz="1400" b="1" i="1" dirty="0" err="1" smtClean="0">
                <a:latin typeface="Times New Roman" pitchFamily="18" charset="0"/>
                <a:cs typeface="Times New Roman" pitchFamily="18" charset="0"/>
              </a:rPr>
              <a:t>dạy</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học</a:t>
            </a:r>
            <a:endParaRPr lang="en-US" sz="1400" b="1" i="1" dirty="0" smtClean="0">
              <a:latin typeface="Times New Roman" pitchFamily="18" charset="0"/>
              <a:cs typeface="Times New Roman" pitchFamily="18" charset="0"/>
            </a:endParaRPr>
          </a:p>
          <a:p>
            <a:pPr algn="just" defTabSz="457200"/>
            <a:endParaRPr lang="en-US" sz="300" b="1" i="1" dirty="0" smtClean="0">
              <a:latin typeface="Times New Roman" pitchFamily="18" charset="0"/>
              <a:cs typeface="Times New Roman" pitchFamily="18" charset="0"/>
            </a:endParaRPr>
          </a:p>
          <a:p>
            <a:pPr algn="just" defTabSz="457200"/>
            <a:r>
              <a:rPr lang="en-US" sz="1200" b="1" dirty="0" smtClean="0">
                <a:latin typeface="Times New Roman" pitchFamily="18" charset="0"/>
                <a:cs typeface="Times New Roman" pitchFamily="18" charset="0"/>
              </a:rPr>
              <a:t> </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Trong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công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tác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dạy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học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người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thầy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chẳng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những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phải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cung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cấp</a:t>
            </a:r>
            <a:r>
              <a:rPr lang="en-US" sz="1400" dirty="0" smtClean="0">
                <a:latin typeface="Times New Roman" pitchFamily="18" charset="0"/>
                <a:cs typeface="Times New Roman" pitchFamily="18" charset="0"/>
              </a:rPr>
              <a:t> tri </a:t>
            </a:r>
            <a:r>
              <a:rPr lang="en-US" sz="1400" dirty="0" err="1" smtClean="0">
                <a:latin typeface="Times New Roman" pitchFamily="18" charset="0"/>
                <a:cs typeface="Times New Roman" pitchFamily="18" charset="0"/>
              </a:rPr>
              <a:t>thức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phát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triển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năng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lực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nhận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thức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mở</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mang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trí</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tuệ</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người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học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còn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phải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hết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sức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chú</a:t>
            </a:r>
            <a:r>
              <a:rPr lang="en-US" sz="1400" dirty="0" smtClean="0">
                <a:latin typeface="Times New Roman" pitchFamily="18" charset="0"/>
                <a:cs typeface="Times New Roman" pitchFamily="18" charset="0"/>
              </a:rPr>
              <a:t> ý </a:t>
            </a:r>
            <a:r>
              <a:rPr lang="en-US" sz="1400" dirty="0" err="1" smtClean="0">
                <a:latin typeface="Times New Roman" pitchFamily="18" charset="0"/>
                <a:cs typeface="Times New Roman" pitchFamily="18" charset="0"/>
              </a:rPr>
              <a:t>bồi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dưỡng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dục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tư</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tưởng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chính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trị</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đức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họ</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tức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dục</a:t>
            </a:r>
            <a:r>
              <a:rPr lang="en-US" sz="1400"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toàn</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diện</a:t>
            </a:r>
            <a:r>
              <a:rPr lang="en-US" sz="1400" i="1"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Ngày</a:t>
            </a:r>
            <a:r>
              <a:rPr lang="en-US" sz="1400" dirty="0" smtClean="0">
                <a:latin typeface="Times New Roman" pitchFamily="18" charset="0"/>
                <a:cs typeface="Times New Roman" pitchFamily="18" charset="0"/>
              </a:rPr>
              <a:t> 21/10/1964, </a:t>
            </a:r>
            <a:r>
              <a:rPr lang="en-US" sz="1400" dirty="0" err="1" smtClean="0">
                <a:latin typeface="Times New Roman" pitchFamily="18" charset="0"/>
                <a:cs typeface="Times New Roman" pitchFamily="18" charset="0"/>
              </a:rPr>
              <a:t>Chủ</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tịch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Hồ</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Chí</a:t>
            </a:r>
            <a:r>
              <a:rPr lang="en-US" sz="1400" dirty="0" smtClean="0">
                <a:latin typeface="Times New Roman" pitchFamily="18" charset="0"/>
                <a:cs typeface="Times New Roman" pitchFamily="18" charset="0"/>
              </a:rPr>
              <a:t> Minh </a:t>
            </a:r>
            <a:r>
              <a:rPr lang="en-US" sz="1400" dirty="0" err="1" smtClean="0">
                <a:latin typeface="Times New Roman" pitchFamily="18" charset="0"/>
                <a:cs typeface="Times New Roman" pitchFamily="18" charset="0"/>
              </a:rPr>
              <a:t>đến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thăm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trường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Đại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học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Sư</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phạm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Nội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Trong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bài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nói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chuyện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với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thầy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cô</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sinh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bộ</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công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nhân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của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trường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Người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đã</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nói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Dạy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cũng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như</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học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phải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chú</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trọng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cả</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tài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lẫn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đức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Đức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đức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cách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Đó</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gốc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rất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quan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trọng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Nếu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không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có</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đức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cách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thì</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có</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tài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cũng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vô</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dụng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Người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nêu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rõ</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trong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việc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dục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học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tập</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phải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chú</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trọng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đủ</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mặt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đức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cách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giác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ngộ</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xã</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hội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chủ</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nghĩa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văn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hóa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kĩ</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thuật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lao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động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sản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xuất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Đây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những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nội</a:t>
            </a:r>
            <a:r>
              <a:rPr lang="en-US" sz="1400" dirty="0" smtClean="0">
                <a:latin typeface="Times New Roman" pitchFamily="18" charset="0"/>
                <a:cs typeface="Times New Roman" pitchFamily="18" charset="0"/>
              </a:rPr>
              <a:t> dung </a:t>
            </a:r>
            <a:r>
              <a:rPr lang="en-US" sz="1400" dirty="0" err="1" smtClean="0">
                <a:latin typeface="Times New Roman" pitchFamily="18" charset="0"/>
                <a:cs typeface="Times New Roman" pitchFamily="18" charset="0"/>
              </a:rPr>
              <a:t>giáo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dục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hết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sức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cơ</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bản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gắn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bó</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chặt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chẽ</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với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nhau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nền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tảng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sự</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phát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triển</a:t>
            </a:r>
            <a:r>
              <a:rPr lang="en-US" sz="1400" dirty="0" smtClean="0">
                <a:latin typeface="Times New Roman" pitchFamily="18" charset="0"/>
                <a:cs typeface="Times New Roman" pitchFamily="18" charset="0"/>
              </a:rPr>
              <a:t> con </a:t>
            </a:r>
            <a:r>
              <a:rPr lang="en-US" sz="1400" dirty="0" err="1" smtClean="0">
                <a:latin typeface="Times New Roman" pitchFamily="18" charset="0"/>
                <a:cs typeface="Times New Roman" pitchFamily="18" charset="0"/>
              </a:rPr>
              <a:t>người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Việt</a:t>
            </a:r>
            <a:r>
              <a:rPr lang="en-US" sz="1400" dirty="0" smtClean="0">
                <a:latin typeface="Times New Roman" pitchFamily="18" charset="0"/>
                <a:cs typeface="Times New Roman" pitchFamily="18" charset="0"/>
              </a:rPr>
              <a:t> Nam.</a:t>
            </a:r>
            <a:endParaRPr lang="en-US" sz="1400" b="1" i="1" dirty="0" smtClean="0">
              <a:noFill/>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800" b="1" smtClean="0"/>
                <a:t> </a:t>
              </a:r>
              <a:r>
                <a:rPr lang="en-US" sz="1300" b="1" smtClean="0"/>
                <a:t>2</a:t>
              </a:r>
            </a:p>
            <a:p>
              <a:pPr algn="ctr"/>
              <a:r>
                <a:rPr lang="en-US" sz="800" b="1" smtClean="0"/>
                <a:t>THÁNG 11  </a:t>
              </a:r>
            </a:p>
            <a:p>
              <a:pPr algn="ctr"/>
              <a:r>
                <a:rPr lang="en-US" sz="800" b="1" smtClean="0"/>
                <a:t>2015</a:t>
              </a:r>
              <a:endParaRPr lang="en-US" sz="800" b="1"/>
            </a:p>
          </p:txBody>
        </p:sp>
      </p:grpSp>
    </p:spTree>
    <p:extLst>
      <p:ext uri="{BB962C8B-B14F-4D97-AF65-F5344CB8AC3E}">
        <p14:creationId xmlns="" xmlns:p14="http://schemas.microsoft.com/office/powerpoint/2010/main" val="23529794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495300" y="228600"/>
            <a:ext cx="5829300" cy="9987349"/>
          </a:xfrm>
          <a:prstGeom prst="rect">
            <a:avLst/>
          </a:prstGeom>
          <a:noFill/>
          <a:ln>
            <a:noFill/>
          </a:ln>
        </p:spPr>
        <p:txBody>
          <a:bodyPr wrap="square" lIns="0" tIns="0" rIns="0" bIns="914400" rtlCol="0" anchor="t" anchorCtr="0">
            <a:spAutoFit/>
          </a:bodyPr>
          <a:lstStyle/>
          <a:p>
            <a:pPr algn="ctr"/>
            <a:endParaRPr lang="en-US" sz="800" b="1" dirty="0" smtClean="0">
              <a:latin typeface="Times New Roman" pitchFamily="18" charset="0"/>
              <a:cs typeface="Times New Roman" pitchFamily="18" charset="0"/>
            </a:endParaRPr>
          </a:p>
          <a:p>
            <a:pPr algn="ctr"/>
            <a:r>
              <a:rPr lang="en-US" b="1" dirty="0" err="1" smtClean="0">
                <a:latin typeface="Times New Roman" pitchFamily="18" charset="0"/>
                <a:cs typeface="Times New Roman" pitchFamily="18" charset="0"/>
              </a:rPr>
              <a:t>Bác</a:t>
            </a:r>
            <a:r>
              <a:rPr lang="en-US" b="1" dirty="0" smtClean="0">
                <a:latin typeface="Times New Roman" pitchFamily="18" charset="0"/>
                <a:cs typeface="Times New Roman" pitchFamily="18" charset="0"/>
              </a:rPr>
              <a:t> </a:t>
            </a:r>
            <a:r>
              <a:rPr lang="en-US" b="1" dirty="0" err="1">
                <a:latin typeface="Times New Roman" pitchFamily="18" charset="0"/>
                <a:cs typeface="Times New Roman" pitchFamily="18" charset="0"/>
              </a:rPr>
              <a:t>Hồ</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với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công</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tác</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giáo</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dục</a:t>
            </a:r>
            <a:r>
              <a:rPr lang="en-US" b="1" dirty="0">
                <a:latin typeface="Times New Roman" pitchFamily="18" charset="0"/>
                <a:cs typeface="Times New Roman" pitchFamily="18" charset="0"/>
              </a:rPr>
              <a:t> - </a:t>
            </a:r>
            <a:r>
              <a:rPr lang="en-US" b="1" dirty="0" err="1">
                <a:latin typeface="Times New Roman" pitchFamily="18" charset="0"/>
                <a:cs typeface="Times New Roman" pitchFamily="18" charset="0"/>
              </a:rPr>
              <a:t>đào</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tạo</a:t>
            </a:r>
            <a:r>
              <a:rPr lang="en-US" b="1" dirty="0">
                <a:latin typeface="Times New Roman" pitchFamily="18" charset="0"/>
                <a:cs typeface="Times New Roman" pitchFamily="18" charset="0"/>
              </a:rPr>
              <a:t> </a:t>
            </a:r>
          </a:p>
          <a:p>
            <a:pPr algn="just" defTabSz="457200"/>
            <a:endParaRPr lang="en-US" sz="600" b="1" i="1" dirty="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a:t>
            </a:r>
          </a:p>
          <a:p>
            <a:pPr algn="just" defTabSz="457200"/>
            <a:r>
              <a:rPr lang="en-US" sz="1400" b="1" i="1" dirty="0" err="1" smtClean="0">
                <a:latin typeface="Times New Roman" pitchFamily="18" charset="0"/>
                <a:cs typeface="Times New Roman" pitchFamily="18" charset="0"/>
              </a:rPr>
              <a:t>Về</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vai</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trò</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vị</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trí</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quan</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trọng</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của</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người</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thầy</a:t>
            </a:r>
            <a:endParaRPr lang="en-US" sz="1400" b="1" i="1" dirty="0" smtClean="0">
              <a:latin typeface="Times New Roman" pitchFamily="18" charset="0"/>
              <a:cs typeface="Times New Roman" pitchFamily="18" charset="0"/>
            </a:endParaRPr>
          </a:p>
          <a:p>
            <a:pPr algn="just" defTabSz="457200"/>
            <a:endParaRPr lang="en-US" sz="800" dirty="0" smtClean="0">
              <a:latin typeface="Times New Roman" pitchFamily="18" charset="0"/>
              <a:cs typeface="Times New Roman" pitchFamily="18" charset="0"/>
            </a:endParaRPr>
          </a:p>
          <a:p>
            <a:pPr algn="just" defTabSz="457200"/>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Chủ</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tịch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Hồ</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Chí</a:t>
            </a:r>
            <a:r>
              <a:rPr lang="en-US" sz="1400" dirty="0" smtClean="0">
                <a:latin typeface="Times New Roman" pitchFamily="18" charset="0"/>
                <a:cs typeface="Times New Roman" pitchFamily="18" charset="0"/>
              </a:rPr>
              <a:t> Minh </a:t>
            </a:r>
            <a:r>
              <a:rPr lang="en-US" sz="1400" dirty="0" err="1" smtClean="0">
                <a:latin typeface="Times New Roman" pitchFamily="18" charset="0"/>
                <a:cs typeface="Times New Roman" pitchFamily="18" charset="0"/>
              </a:rPr>
              <a:t>luôn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đánh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giá</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cao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vai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trò</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của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những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thầy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cô</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đối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với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sự</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nghiệp</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dục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thế</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hệ</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trẻ</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Người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đánh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giá</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cao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sứ</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mệnh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của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người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thầy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Có</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gì</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vẻ</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vang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hơn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nghề</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đào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những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thế</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hệ</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sau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này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tích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cực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góp</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phần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xây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dựng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chủ</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nghĩa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xã</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hội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chủ</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nghĩa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cộng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sản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Người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thầy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tốt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thầy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xứng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thầy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giáo</a:t>
            </a:r>
            <a:r>
              <a:rPr lang="en-US" sz="1400" dirty="0" smtClean="0">
                <a:latin typeface="Times New Roman" pitchFamily="18" charset="0"/>
                <a:cs typeface="Times New Roman" pitchFamily="18" charset="0"/>
              </a:rPr>
              <a:t> - </a:t>
            </a:r>
            <a:r>
              <a:rPr lang="en-US" sz="1400" dirty="0" err="1" smtClean="0">
                <a:latin typeface="Times New Roman" pitchFamily="18" charset="0"/>
                <a:cs typeface="Times New Roman" pitchFamily="18" charset="0"/>
              </a:rPr>
              <a:t>là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người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vẻ</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vang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nhất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Dù</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tuổi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không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đăng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không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được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thưởng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huân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chương</a:t>
            </a:r>
            <a:r>
              <a:rPr lang="en-US" sz="1400" dirty="0" smtClean="0">
                <a:latin typeface="Times New Roman" pitchFamily="18" charset="0"/>
                <a:cs typeface="Times New Roman" pitchFamily="18" charset="0"/>
              </a:rPr>
              <a:t>, song </a:t>
            </a:r>
            <a:r>
              <a:rPr lang="en-US" sz="1400" dirty="0" err="1" smtClean="0">
                <a:latin typeface="Times New Roman" pitchFamily="18" charset="0"/>
                <a:cs typeface="Times New Roman" pitchFamily="18" charset="0"/>
              </a:rPr>
              <a:t>những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người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thầy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tốt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những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người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anh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hùng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vô</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danh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Nếu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không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có</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thầy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dạy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dỗ</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cho</a:t>
            </a:r>
            <a:r>
              <a:rPr lang="en-US" sz="1400" dirty="0" smtClean="0">
                <a:latin typeface="Times New Roman" pitchFamily="18" charset="0"/>
                <a:cs typeface="Times New Roman" pitchFamily="18" charset="0"/>
              </a:rPr>
              <a:t> con </a:t>
            </a:r>
            <a:r>
              <a:rPr lang="en-US" sz="1400" dirty="0" err="1" smtClean="0">
                <a:latin typeface="Times New Roman" pitchFamily="18" charset="0"/>
                <a:cs typeface="Times New Roman" pitchFamily="18" charset="0"/>
              </a:rPr>
              <a:t>em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nhân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dân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thì</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sao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xây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dựng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chủ</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nghĩa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xã</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hội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được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Vì</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vậy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nghề</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thầy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rất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quan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trọng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rất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vẻ</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vang</a:t>
            </a:r>
            <a:r>
              <a:rPr lang="en-US" sz="1400" dirty="0" smtClean="0">
                <a:latin typeface="Times New Roman" pitchFamily="18" charset="0"/>
                <a:cs typeface="Times New Roman" pitchFamily="18" charset="0"/>
              </a:rPr>
              <a:t>”.</a:t>
            </a: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Để</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hoàn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thành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được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sứ</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mệnh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vẻ</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vang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đó</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mỗi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người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thầy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cô</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phải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không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ngừng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rèn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luyện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để</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luôn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tiến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bộ</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phải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có</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kiến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thức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phương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pháp</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giảng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dạy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tốt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có</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nhân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cách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đức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có</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tình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thương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yêu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học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sinh</a:t>
            </a:r>
            <a:r>
              <a:rPr lang="en-US" sz="1400" dirty="0" smtClean="0">
                <a:latin typeface="Times New Roman" pitchFamily="18" charset="0"/>
                <a:cs typeface="Times New Roman" pitchFamily="18" charset="0"/>
              </a:rPr>
              <a:t>, say </a:t>
            </a:r>
            <a:r>
              <a:rPr lang="en-US" sz="1400" dirty="0" err="1" smtClean="0">
                <a:latin typeface="Times New Roman" pitchFamily="18" charset="0"/>
                <a:cs typeface="Times New Roman" pitchFamily="18" charset="0"/>
              </a:rPr>
              <a:t>mê</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với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nghề</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nghiệp</a:t>
            </a:r>
            <a:r>
              <a:rPr lang="en-US" sz="1400" dirty="0" smtClean="0">
                <a:latin typeface="Times New Roman" pitchFamily="18" charset="0"/>
                <a:cs typeface="Times New Roman" pitchFamily="18" charset="0"/>
              </a:rPr>
              <a:t>.</a:t>
            </a:r>
            <a:r>
              <a:rPr lang="en-US" sz="1400" i="1"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Bác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chỉ</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rõ</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thầy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a:t>
            </a:r>
            <a:r>
              <a:rPr lang="en-US" sz="1400" i="1"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a:t>
            </a:r>
            <a:r>
              <a:rPr lang="en-US" sz="1400" dirty="0">
                <a:latin typeface="Times New Roman" pitchFamily="18" charset="0"/>
                <a:cs typeface="Times New Roman" pitchFamily="18" charset="0"/>
              </a:rPr>
              <a:t> ý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hóa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Muốn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đức</a:t>
            </a:r>
            <a:r>
              <a:rPr lang="en-US" sz="1400" dirty="0">
                <a:latin typeface="Times New Roman" pitchFamily="18" charset="0"/>
                <a:cs typeface="Times New Roman" pitchFamily="18" charset="0"/>
              </a:rPr>
              <a:t> ... Cho </a:t>
            </a:r>
            <a:r>
              <a:rPr lang="en-US" sz="1400" dirty="0" err="1">
                <a:latin typeface="Times New Roman" pitchFamily="18" charset="0"/>
                <a:cs typeface="Times New Roman" pitchFamily="18" charset="0"/>
              </a:rPr>
              <a:t>nên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thầy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mẫu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con</a:t>
            </a:r>
            <a:r>
              <a:rPr lang="en-US" sz="1400" dirty="0" smtClean="0">
                <a:latin typeface="Times New Roman" pitchFamily="18" charset="0"/>
                <a:cs typeface="Times New Roman" pitchFamily="18" charset="0"/>
              </a:rPr>
              <a:t>”.</a:t>
            </a:r>
          </a:p>
          <a:p>
            <a:pPr algn="just" defTabSz="457200"/>
            <a:endParaRPr lang="en-US" sz="1200" dirty="0">
              <a:latin typeface="Times New Roman" pitchFamily="18" charset="0"/>
              <a:cs typeface="Times New Roman" pitchFamily="18" charset="0"/>
            </a:endParaRPr>
          </a:p>
          <a:p>
            <a:pPr algn="just" defTabSz="457200"/>
            <a:r>
              <a:rPr lang="en-US" sz="1400" b="1" i="1" dirty="0" err="1" smtClean="0">
                <a:latin typeface="Times New Roman" pitchFamily="18" charset="0"/>
                <a:cs typeface="Times New Roman" pitchFamily="18" charset="0"/>
              </a:rPr>
              <a:t>Về</a:t>
            </a:r>
            <a:r>
              <a:rPr lang="en-US" sz="1400" b="1" i="1" dirty="0" smtClean="0">
                <a:latin typeface="Times New Roman" pitchFamily="18" charset="0"/>
                <a:cs typeface="Times New Roman" pitchFamily="18" charset="0"/>
              </a:rPr>
              <a:t> </a:t>
            </a:r>
            <a:r>
              <a:rPr lang="en-US" sz="1400" b="1" i="1" dirty="0" err="1">
                <a:latin typeface="Times New Roman" pitchFamily="18" charset="0"/>
                <a:cs typeface="Times New Roman" pitchFamily="18" charset="0"/>
              </a:rPr>
              <a:t>phương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pháp</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và</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phong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cách</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dạy</a:t>
            </a:r>
            <a:r>
              <a:rPr lang="en-US" sz="1400" b="1" i="1" dirty="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học</a:t>
            </a:r>
            <a:endParaRPr lang="en-US" sz="1400" b="1" i="1" dirty="0" smtClean="0">
              <a:latin typeface="Times New Roman" pitchFamily="18" charset="0"/>
              <a:cs typeface="Times New Roman" pitchFamily="18" charset="0"/>
            </a:endParaRPr>
          </a:p>
          <a:p>
            <a:pPr algn="just" defTabSz="457200"/>
            <a:endParaRPr lang="en-US" sz="300" b="1" dirty="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Chủ</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tịch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Minh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chỉ</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rõ</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vụ</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dung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dạy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còn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hướng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chúng</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khi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dạy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ở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sau</a:t>
            </a:r>
            <a:r>
              <a:rPr lang="en-US" sz="1400" dirty="0" smtClean="0">
                <a:latin typeface="Times New Roman" pitchFamily="18" charset="0"/>
                <a:cs typeface="Times New Roman" pitchFamily="18" charset="0"/>
              </a:rPr>
              <a:t>:</a:t>
            </a:r>
          </a:p>
          <a:p>
            <a:pPr algn="just" defTabSz="457200"/>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Học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phải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đôi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với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hành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lí</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luận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phải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gắn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liền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với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thực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Minh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hợp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tắc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trọng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rõ</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giữa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đem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a:t>
            </a: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800" b="1" smtClean="0"/>
                <a:t> </a:t>
              </a:r>
              <a:r>
                <a:rPr lang="en-US" sz="1300" b="1"/>
                <a:t>3</a:t>
              </a:r>
              <a:endParaRPr lang="en-US" sz="1300" b="1" smtClean="0"/>
            </a:p>
            <a:p>
              <a:pPr algn="ctr"/>
              <a:r>
                <a:rPr lang="en-US" sz="800" b="1" smtClean="0"/>
                <a:t>THÁNG 11  </a:t>
              </a:r>
            </a:p>
            <a:p>
              <a:pPr algn="ctr"/>
              <a:r>
                <a:rPr lang="en-US" sz="800" b="1" smtClean="0"/>
                <a:t>2015</a:t>
              </a:r>
              <a:endParaRPr lang="en-US" sz="800" b="1"/>
            </a:p>
          </p:txBody>
        </p:sp>
      </p:grpSp>
      <p:pic>
        <p:nvPicPr>
          <p:cNvPr id="1026" name="Picture 2" descr="E:\Tam t9.2015\T11\BacHo3.jpg"/>
          <p:cNvPicPr>
            <a:picLocks noChangeAspect="1" noChangeArrowheads="1"/>
          </p:cNvPicPr>
          <p:nvPr/>
        </p:nvPicPr>
        <p:blipFill>
          <a:blip r:embed="rId4" cstate="print"/>
          <a:srcRect/>
          <a:stretch>
            <a:fillRect/>
          </a:stretch>
        </p:blipFill>
        <p:spPr bwMode="auto">
          <a:xfrm>
            <a:off x="1586346" y="3276600"/>
            <a:ext cx="3747654" cy="2514600"/>
          </a:xfrm>
          <a:prstGeom prst="rect">
            <a:avLst/>
          </a:prstGeom>
          <a:noFill/>
        </p:spPr>
      </p:pic>
    </p:spTree>
    <p:extLst>
      <p:ext uri="{BB962C8B-B14F-4D97-AF65-F5344CB8AC3E}">
        <p14:creationId xmlns="" xmlns:p14="http://schemas.microsoft.com/office/powerpoint/2010/main" val="31266098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495300" y="228600"/>
            <a:ext cx="5829300" cy="10218182"/>
          </a:xfrm>
          <a:prstGeom prst="rect">
            <a:avLst/>
          </a:prstGeom>
          <a:noFill/>
          <a:ln>
            <a:noFill/>
          </a:ln>
        </p:spPr>
        <p:txBody>
          <a:bodyPr wrap="square" lIns="0" tIns="0" rIns="0" bIns="914400" rtlCol="0" anchor="t" anchorCtr="0">
            <a:spAutoFit/>
          </a:bodyPr>
          <a:lstStyle/>
          <a:p>
            <a:pPr algn="just" defTabSz="457200"/>
            <a:endParaRPr lang="en-US" sz="1400" b="1" dirty="0" smtClean="0">
              <a:latin typeface="Times New Roman" pitchFamily="18" charset="0"/>
              <a:cs typeface="Times New Roman" pitchFamily="18" charset="0"/>
            </a:endParaRPr>
          </a:p>
          <a:p>
            <a:pPr algn="ctr" defTabSz="457200"/>
            <a:r>
              <a:rPr lang="en-US" sz="1600" b="1" dirty="0" err="1" smtClean="0">
                <a:latin typeface="Times New Roman" pitchFamily="18" charset="0"/>
                <a:cs typeface="Times New Roman" pitchFamily="18" charset="0"/>
              </a:rPr>
              <a:t>Bác</a:t>
            </a:r>
            <a:r>
              <a:rPr lang="en-US" sz="1600" b="1"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Hồ</a:t>
            </a:r>
            <a:r>
              <a:rPr lang="en-US" sz="1600" b="1"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với</a:t>
            </a:r>
            <a:r>
              <a:rPr lang="en-US" sz="1600" b="1"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công</a:t>
            </a:r>
            <a:r>
              <a:rPr lang="en-US" sz="1600" b="1"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tác</a:t>
            </a:r>
            <a:r>
              <a:rPr lang="en-US" sz="1600" b="1"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giáo</a:t>
            </a:r>
            <a:r>
              <a:rPr lang="en-US" sz="1600" b="1"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dục</a:t>
            </a:r>
            <a:r>
              <a:rPr lang="en-US" sz="1600" b="1" dirty="0" smtClean="0">
                <a:latin typeface="Times New Roman" pitchFamily="18" charset="0"/>
                <a:cs typeface="Times New Roman" pitchFamily="18" charset="0"/>
              </a:rPr>
              <a:t> - </a:t>
            </a:r>
            <a:r>
              <a:rPr lang="en-US" sz="1600" b="1" dirty="0" err="1" smtClean="0">
                <a:latin typeface="Times New Roman" pitchFamily="18" charset="0"/>
                <a:cs typeface="Times New Roman" pitchFamily="18" charset="0"/>
              </a:rPr>
              <a:t>đào</a:t>
            </a:r>
            <a:r>
              <a:rPr lang="en-US" sz="1600" b="1" dirty="0" smtClean="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tạo</a:t>
            </a:r>
            <a:r>
              <a:rPr lang="en-US" sz="1600" b="1" dirty="0" smtClean="0">
                <a:latin typeface="Times New Roman" pitchFamily="18" charset="0"/>
                <a:cs typeface="Times New Roman" pitchFamily="18" charset="0"/>
              </a:rPr>
              <a:t> </a:t>
            </a:r>
          </a:p>
          <a:p>
            <a:pPr algn="just" defTabSz="457200"/>
            <a:endParaRPr lang="en-US" sz="1400" b="1" i="1" dirty="0">
              <a:noFill/>
              <a:latin typeface="Times New Roman" pitchFamily="18" charset="0"/>
              <a:cs typeface="Times New Roman" pitchFamily="18" charset="0"/>
            </a:endParaRPr>
          </a:p>
          <a:p>
            <a:pPr algn="just" defTabSz="457200"/>
            <a:r>
              <a:rPr lang="en-US" sz="1400" i="1"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Thực</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nhằm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theo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hoặc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đích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bắn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bắn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hoặc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bắn</a:t>
            </a:r>
            <a:r>
              <a:rPr lang="en-US" sz="1400" dirty="0">
                <a:latin typeface="Times New Roman" pitchFamily="18" charset="0"/>
                <a:cs typeface="Times New Roman" pitchFamily="18" charset="0"/>
              </a:rPr>
              <a:t> lung </a:t>
            </a:r>
            <a:r>
              <a:rPr lang="en-US" sz="1400" dirty="0" err="1">
                <a:latin typeface="Times New Roman" pitchFamily="18" charset="0"/>
                <a:cs typeface="Times New Roman" pitchFamily="18" charset="0"/>
              </a:rPr>
              <a:t>tung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vậy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mỗi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a:t>
            </a:r>
          </a:p>
          <a:p>
            <a:pPr algn="just" defTabSz="457200"/>
            <a:r>
              <a:rPr lang="en-US" sz="1400" i="1" dirty="0" smtClean="0">
                <a:latin typeface="Times New Roman" pitchFamily="18" charset="0"/>
                <a:cs typeface="Times New Roman" pitchFamily="18" charset="0"/>
              </a:rPr>
              <a:t>	- </a:t>
            </a:r>
            <a:r>
              <a:rPr lang="en-US" sz="1400" i="1" dirty="0" err="1">
                <a:latin typeface="Times New Roman" pitchFamily="18" charset="0"/>
                <a:cs typeface="Times New Roman" pitchFamily="18" charset="0"/>
              </a:rPr>
              <a:t>Dạy</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học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phải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chú</a:t>
            </a:r>
            <a:r>
              <a:rPr lang="en-US" sz="1400" i="1" dirty="0">
                <a:latin typeface="Times New Roman" pitchFamily="18" charset="0"/>
                <a:cs typeface="Times New Roman" pitchFamily="18" charset="0"/>
              </a:rPr>
              <a:t> ý </a:t>
            </a:r>
            <a:r>
              <a:rPr lang="en-US" sz="1400" i="1" dirty="0" err="1">
                <a:latin typeface="Times New Roman" pitchFamily="18" charset="0"/>
                <a:cs typeface="Times New Roman" pitchFamily="18" charset="0"/>
              </a:rPr>
              <a:t>đặc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điểm</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đối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tượng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phải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biết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dạy</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cho</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ai</a:t>
            </a:r>
            <a:r>
              <a:rPr lang="en-US" sz="1400" i="1" dirty="0">
                <a:latin typeface="Times New Roman" pitchFamily="18" charset="0"/>
                <a:cs typeface="Times New Roman" pitchFamily="18" charset="0"/>
              </a:rPr>
              <a: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chỉ</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Muốn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dạy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thầy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theo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khoét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vừa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giày</a:t>
            </a:r>
            <a:r>
              <a:rPr lang="en-US" sz="1400" i="1" dirty="0">
                <a:latin typeface="Times New Roman" pitchFamily="18" charset="0"/>
                <a:cs typeface="Times New Roman" pitchFamily="18" charset="0"/>
              </a:rPr>
              <a:t>. </a:t>
            </a:r>
            <a:r>
              <a:rPr lang="en-US" sz="1400" dirty="0">
                <a:latin typeface="Times New Roman" pitchFamily="18" charset="0"/>
                <a:cs typeface="Times New Roman" pitchFamily="18" charset="0"/>
              </a:rPr>
              <a:t>“</a:t>
            </a:r>
            <a:r>
              <a:rPr lang="en-US" sz="1400" dirty="0" err="1">
                <a:latin typeface="Times New Roman" pitchFamily="18" charset="0"/>
                <a:cs typeface="Times New Roman" pitchFamily="18" charset="0"/>
              </a:rPr>
              <a:t>Chân</a:t>
            </a:r>
            <a:r>
              <a:rPr lang="en-US" sz="1400" dirty="0">
                <a:latin typeface="Times New Roman" pitchFamily="18" charset="0"/>
                <a:cs typeface="Times New Roman" pitchFamily="18" charset="0"/>
              </a:rPr>
              <a:t>” ở </a:t>
            </a:r>
            <a:r>
              <a:rPr lang="en-US" sz="1400" dirty="0" err="1">
                <a:latin typeface="Times New Roman" pitchFamily="18" charset="0"/>
                <a:cs typeface="Times New Roman" pitchFamily="18" charset="0"/>
              </a:rPr>
              <a:t>đây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thầy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Muốn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vậy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sâu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tìm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mắc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mớ</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tìm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con </a:t>
            </a:r>
            <a:r>
              <a:rPr lang="en-US" sz="1400" dirty="0" err="1">
                <a:latin typeface="Times New Roman" pitchFamily="18" charset="0"/>
                <a:cs typeface="Times New Roman" pitchFamily="18" charset="0"/>
              </a:rPr>
              <a:t>đường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hợp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dạy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truyền</a:t>
            </a:r>
            <a:r>
              <a:rPr lang="en-US" sz="1400" dirty="0" smtClean="0">
                <a:latin typeface="Times New Roman" pitchFamily="18" charset="0"/>
                <a:cs typeface="Times New Roman" pitchFamily="18" charset="0"/>
              </a:rPr>
              <a:t>.</a:t>
            </a: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 </a:t>
            </a:r>
            <a:r>
              <a:rPr lang="en-US" sz="1400" i="1" dirty="0" err="1">
                <a:latin typeface="Times New Roman" pitchFamily="18" charset="0"/>
                <a:cs typeface="Times New Roman" pitchFamily="18" charset="0"/>
              </a:rPr>
              <a:t>Học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hỏi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là</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một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việc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phải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tiếp</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tục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suốt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đời</a:t>
            </a:r>
            <a:r>
              <a:rPr lang="en-US" sz="1400" i="1" dirty="0">
                <a:latin typeface="Times New Roman" pitchFamily="18" charset="0"/>
                <a:cs typeface="Times New Roman" pitchFamily="18" charset="0"/>
              </a:rPr>
              <a: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nói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chuyện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em</a:t>
            </a:r>
            <a:r>
              <a:rPr lang="en-US" sz="1400" dirty="0">
                <a:latin typeface="Times New Roman" pitchFamily="18" charset="0"/>
                <a:cs typeface="Times New Roman" pitchFamily="18" charset="0"/>
              </a:rPr>
              <a:t> ở </a:t>
            </a:r>
            <a:r>
              <a:rPr lang="en-US" sz="1400" dirty="0" err="1">
                <a:latin typeface="Times New Roman" pitchFamily="18" charset="0"/>
                <a:cs typeface="Times New Roman" pitchFamily="18" charset="0"/>
              </a:rPr>
              <a:t>lớp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cứu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khóa</a:t>
            </a:r>
            <a:r>
              <a:rPr lang="en-US" sz="1400" dirty="0">
                <a:latin typeface="Times New Roman" pitchFamily="18" charset="0"/>
                <a:cs typeface="Times New Roman" pitchFamily="18" charset="0"/>
              </a:rPr>
              <a:t> I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(1956), </a:t>
            </a:r>
            <a:r>
              <a:rPr lang="en-US" sz="1400" dirty="0" err="1">
                <a:latin typeface="Times New Roman" pitchFamily="18" charset="0"/>
                <a:cs typeface="Times New Roman" pitchFamily="18" charset="0"/>
              </a:rPr>
              <a:t>Bác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dặn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mọi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hỏi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suốt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Suốt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gắn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lý</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rồi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rồi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càng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bộ</a:t>
            </a:r>
            <a:r>
              <a:rPr lang="en-US" sz="1400" dirty="0">
                <a:latin typeface="Times New Roman" pitchFamily="18" charset="0"/>
                <a:cs typeface="Times New Roman" pitchFamily="18" charset="0"/>
              </a:rPr>
              <a:t>. Cho </a:t>
            </a:r>
            <a:r>
              <a:rPr lang="en-US" sz="1400" dirty="0" err="1">
                <a:latin typeface="Times New Roman" pitchFamily="18" charset="0"/>
                <a:cs typeface="Times New Roman" pitchFamily="18" charset="0"/>
              </a:rPr>
              <a:t>nên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chúng</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kịp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Lênin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chúng</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nữa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Mỗi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nhớ</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Tư</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tưởng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Minh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trở</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Ðại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a:t>
            </a:r>
            <a:r>
              <a:rPr lang="en-US" sz="1400" dirty="0">
                <a:latin typeface="Times New Roman" pitchFamily="18" charset="0"/>
                <a:cs typeface="Times New Roman" pitchFamily="18" charset="0"/>
              </a:rPr>
              <a:t> VI (1986) </a:t>
            </a:r>
            <a:r>
              <a:rPr lang="en-US" sz="1400" dirty="0" err="1">
                <a:latin typeface="Times New Roman" pitchFamily="18" charset="0"/>
                <a:cs typeface="Times New Roman" pitchFamily="18" charset="0"/>
              </a:rPr>
              <a:t>đến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Ðại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a:t>
            </a:r>
            <a:r>
              <a:rPr lang="en-US" sz="1400" dirty="0">
                <a:latin typeface="Times New Roman" pitchFamily="18" charset="0"/>
                <a:cs typeface="Times New Roman" pitchFamily="18" charset="0"/>
              </a:rPr>
              <a:t> XI (2011)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Ðảng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trọng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Ðảng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khẳng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đầu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bồi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dưỡng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mệnh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châu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vọng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vọng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đẹp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ta. </a:t>
            </a:r>
          </a:p>
          <a:p>
            <a:pPr algn="just" defTabSz="457200"/>
            <a:endParaRPr lang="en-US" sz="1400" b="1" i="1" dirty="0" smtClean="0">
              <a:noFill/>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800" b="1" smtClean="0"/>
                <a:t> </a:t>
              </a:r>
              <a:r>
                <a:rPr lang="en-US" sz="1300" b="1" smtClean="0"/>
                <a:t>4</a:t>
              </a:r>
            </a:p>
            <a:p>
              <a:pPr algn="ctr"/>
              <a:r>
                <a:rPr lang="en-US" sz="800" b="1" smtClean="0"/>
                <a:t>THÁNG 11  </a:t>
              </a:r>
            </a:p>
            <a:p>
              <a:pPr algn="ctr"/>
              <a:r>
                <a:rPr lang="en-US" sz="800" b="1" smtClean="0"/>
                <a:t>2015</a:t>
              </a:r>
              <a:endParaRPr lang="en-US" sz="800" b="1"/>
            </a:p>
          </p:txBody>
        </p:sp>
      </p:grpSp>
      <p:pic>
        <p:nvPicPr>
          <p:cNvPr id="2050" name="Picture 2" descr="E:\Tam t9.2015\T11\hcm-doi-song-van-hoa.jpg"/>
          <p:cNvPicPr>
            <a:picLocks noChangeAspect="1" noChangeArrowheads="1"/>
          </p:cNvPicPr>
          <p:nvPr/>
        </p:nvPicPr>
        <p:blipFill>
          <a:blip r:embed="rId4" cstate="print"/>
          <a:srcRect/>
          <a:stretch>
            <a:fillRect/>
          </a:stretch>
        </p:blipFill>
        <p:spPr bwMode="auto">
          <a:xfrm>
            <a:off x="1909578" y="3365667"/>
            <a:ext cx="3043422" cy="2120733"/>
          </a:xfrm>
          <a:prstGeom prst="rect">
            <a:avLst/>
          </a:prstGeom>
          <a:noFill/>
        </p:spPr>
      </p:pic>
    </p:spTree>
    <p:extLst>
      <p:ext uri="{BB962C8B-B14F-4D97-AF65-F5344CB8AC3E}">
        <p14:creationId xmlns="" xmlns:p14="http://schemas.microsoft.com/office/powerpoint/2010/main" val="26349928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533400" y="1066800"/>
            <a:ext cx="5829300" cy="1661993"/>
          </a:xfrm>
          <a:prstGeom prst="rect">
            <a:avLst/>
          </a:prstGeom>
          <a:noFill/>
          <a:ln>
            <a:noFill/>
          </a:ln>
        </p:spPr>
        <p:txBody>
          <a:bodyPr wrap="square" lIns="0" tIns="0" rIns="0" bIns="914400" rtlCol="0" anchor="t" anchorCtr="0">
            <a:spAutoFit/>
          </a:bodyPr>
          <a:lstStyle/>
          <a:p>
            <a:pPr algn="ctr"/>
            <a:r>
              <a:rPr lang="en-US" sz="1600" b="1" dirty="0" err="1">
                <a:latin typeface="Times New Roman" pitchFamily="18" charset="0"/>
                <a:cs typeface="Times New Roman" pitchFamily="18" charset="0"/>
              </a:rPr>
              <a:t>Tỉnh</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táo</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với</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những</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thông</a:t>
            </a:r>
            <a:r>
              <a:rPr lang="en-US" sz="1600" b="1" dirty="0">
                <a:latin typeface="Times New Roman" pitchFamily="18" charset="0"/>
                <a:cs typeface="Times New Roman" pitchFamily="18" charset="0"/>
              </a:rPr>
              <a:t> tin “</a:t>
            </a:r>
            <a:r>
              <a:rPr lang="en-US" sz="1600" b="1" dirty="0" err="1">
                <a:latin typeface="Times New Roman" pitchFamily="18" charset="0"/>
                <a:cs typeface="Times New Roman" pitchFamily="18" charset="0"/>
              </a:rPr>
              <a:t>bàn</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tán</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về</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Đại</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hội</a:t>
            </a:r>
            <a:r>
              <a:rPr lang="en-US" sz="1600" b="1" dirty="0">
                <a:latin typeface="Times New Roman" pitchFamily="18" charset="0"/>
                <a:cs typeface="Times New Roman" pitchFamily="18" charset="0"/>
              </a:rPr>
              <a:t> XII </a:t>
            </a:r>
            <a:r>
              <a:rPr lang="en-US" sz="1600" b="1" err="1">
                <a:latin typeface="Times New Roman" pitchFamily="18" charset="0"/>
                <a:cs typeface="Times New Roman" pitchFamily="18" charset="0"/>
              </a:rPr>
              <a:t>của</a:t>
            </a:r>
            <a:r>
              <a:rPr lang="en-US" sz="1600" b="1">
                <a:latin typeface="Times New Roman" pitchFamily="18" charset="0"/>
                <a:cs typeface="Times New Roman" pitchFamily="18" charset="0"/>
              </a:rPr>
              <a:t> </a:t>
            </a:r>
            <a:r>
              <a:rPr lang="en-US" sz="1600" b="1" smtClean="0">
                <a:latin typeface="Times New Roman" pitchFamily="18" charset="0"/>
                <a:cs typeface="Times New Roman" pitchFamily="18" charset="0"/>
              </a:rPr>
              <a:t>Đảng</a:t>
            </a:r>
          </a:p>
          <a:p>
            <a:pPr algn="ctr"/>
            <a:r>
              <a:rPr lang="en-US" sz="1600" b="1" i="1" smtClean="0">
                <a:latin typeface="Times New Roman" pitchFamily="18" charset="0"/>
                <a:cs typeface="Times New Roman" pitchFamily="18" charset="0"/>
              </a:rPr>
              <a:t>            </a:t>
            </a:r>
            <a:r>
              <a:rPr lang="en-US" sz="1400" i="1" smtClean="0">
                <a:latin typeface="Times New Roman" pitchFamily="18" charset="0"/>
                <a:cs typeface="Times New Roman" pitchFamily="18" charset="0"/>
              </a:rPr>
              <a:t>                                        </a:t>
            </a:r>
            <a:r>
              <a:rPr lang="en-US" sz="1400" i="1" dirty="0" smtClean="0">
                <a:latin typeface="Times New Roman" pitchFamily="18" charset="0"/>
                <a:cs typeface="Times New Roman" pitchFamily="18" charset="0"/>
              </a:rPr>
              <a:t>(</a:t>
            </a:r>
            <a:r>
              <a:rPr lang="en-US" sz="1400" i="1" dirty="0" err="1" smtClean="0">
                <a:latin typeface="Times New Roman" pitchFamily="18" charset="0"/>
                <a:cs typeface="Times New Roman" pitchFamily="18" charset="0"/>
              </a:rPr>
              <a:t>Vọng</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Đức</a:t>
            </a:r>
            <a:r>
              <a:rPr lang="en-US" sz="1400" i="1" dirty="0" smtClean="0">
                <a:latin typeface="Times New Roman" pitchFamily="18" charset="0"/>
                <a:cs typeface="Times New Roman" pitchFamily="18" charset="0"/>
              </a:rPr>
              <a:t>  - </a:t>
            </a:r>
            <a:r>
              <a:rPr lang="en-US" sz="1400" i="1" dirty="0" err="1" smtClean="0">
                <a:latin typeface="Times New Roman" pitchFamily="18" charset="0"/>
                <a:cs typeface="Times New Roman" pitchFamily="18" charset="0"/>
              </a:rPr>
              <a:t>Quân</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đội</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nhân</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dân</a:t>
            </a:r>
            <a:r>
              <a:rPr lang="en-US" sz="1400" i="1" dirty="0" smtClean="0">
                <a:latin typeface="Times New Roman" pitchFamily="18" charset="0"/>
                <a:cs typeface="Times New Roman" pitchFamily="18" charset="0"/>
              </a:rPr>
              <a:t>)</a:t>
            </a:r>
          </a:p>
          <a:p>
            <a:pPr algn="ctr"/>
            <a:r>
              <a:rPr lang="en-US" sz="1600" b="1" dirty="0" smtClean="0">
                <a:latin typeface="Times New Roman" pitchFamily="18" charset="0"/>
                <a:cs typeface="Times New Roman" pitchFamily="18" charset="0"/>
              </a:rPr>
              <a:t> </a:t>
            </a:r>
            <a:endParaRPr lang="en-US" sz="1600" dirty="0">
              <a:latin typeface="Times New Roman" pitchFamily="18" charset="0"/>
              <a:cs typeface="Times New Roman" pitchFamily="18" charset="0"/>
            </a:endParaRPr>
          </a:p>
        </p:txBody>
      </p:sp>
      <p:sp>
        <p:nvSpPr>
          <p:cNvPr id="17" name="TextBox 16"/>
          <p:cNvSpPr txBox="1"/>
          <p:nvPr/>
        </p:nvSpPr>
        <p:spPr>
          <a:xfrm>
            <a:off x="533400" y="1447800"/>
            <a:ext cx="5829300" cy="8671605"/>
          </a:xfrm>
          <a:prstGeom prst="rect">
            <a:avLst/>
          </a:prstGeom>
          <a:noFill/>
          <a:ln>
            <a:noFill/>
          </a:ln>
        </p:spPr>
        <p:txBody>
          <a:bodyPr wrap="square" lIns="0" tIns="0" rIns="0" bIns="914400" rtlCol="0" anchor="t" anchorCtr="0">
            <a:spAutoFit/>
          </a:bodyPr>
          <a:lstStyle/>
          <a:p>
            <a:pPr algn="just" defTabSz="457200">
              <a:spcBef>
                <a:spcPts val="600"/>
              </a:spcBef>
            </a:pPr>
            <a:endParaRPr lang="vi-VN" sz="1350" dirty="0" smtClean="0">
              <a:latin typeface="Times New Roman" pitchFamily="18" charset="0"/>
              <a:cs typeface="Times New Roman" pitchFamily="18" charset="0"/>
            </a:endParaRPr>
          </a:p>
          <a:p>
            <a:pPr defTabSz="457200"/>
            <a:r>
              <a:rPr lang="en-US" sz="1350" smtClean="0">
                <a:latin typeface="Times New Roman" pitchFamily="18" charset="0"/>
                <a:cs typeface="Times New Roman" pitchFamily="18" charset="0"/>
              </a:rPr>
              <a:t>	</a:t>
            </a:r>
            <a:r>
              <a:rPr lang="en-US" sz="1400" smtClean="0">
                <a:latin typeface="Times New Roman" pitchFamily="18" charset="0"/>
                <a:cs typeface="Times New Roman" pitchFamily="18" charset="0"/>
              </a:rPr>
              <a:t>Trong </a:t>
            </a:r>
            <a:r>
              <a:rPr lang="en-US" sz="1400" dirty="0" err="1">
                <a:latin typeface="Times New Roman" pitchFamily="18" charset="0"/>
                <a:cs typeface="Times New Roman" pitchFamily="18" charset="0"/>
              </a:rPr>
              <a:t>dịp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chuẩn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XII,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bố</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XII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thông</a:t>
            </a:r>
            <a:r>
              <a:rPr lang="en-US" sz="1400" dirty="0">
                <a:latin typeface="Times New Roman" pitchFamily="18" charset="0"/>
                <a:cs typeface="Times New Roman" pitchFamily="18" charset="0"/>
              </a:rPr>
              <a:t> tin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lấy</a:t>
            </a:r>
            <a:r>
              <a:rPr lang="en-US" sz="1400" dirty="0">
                <a:latin typeface="Times New Roman" pitchFamily="18" charset="0"/>
                <a:cs typeface="Times New Roman" pitchFamily="18" charset="0"/>
              </a:rPr>
              <a:t> ý </a:t>
            </a:r>
            <a:r>
              <a:rPr lang="en-US" sz="1400" dirty="0" err="1">
                <a:latin typeface="Times New Roman" pitchFamily="18" charset="0"/>
                <a:cs typeface="Times New Roman" pitchFamily="18" charset="0"/>
              </a:rPr>
              <a:t>kiến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ở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ngoài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xuất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thông</a:t>
            </a:r>
            <a:r>
              <a:rPr lang="en-US" sz="1400" dirty="0">
                <a:latin typeface="Times New Roman" pitchFamily="18" charset="0"/>
                <a:cs typeface="Times New Roman" pitchFamily="18" charset="0"/>
              </a:rPr>
              <a:t> tin </a:t>
            </a:r>
            <a:r>
              <a:rPr lang="en-US" sz="1400" dirty="0" err="1">
                <a:latin typeface="Times New Roman" pitchFamily="18" charset="0"/>
                <a:cs typeface="Times New Roman" pitchFamily="18" charset="0"/>
              </a:rPr>
              <a:t>thất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XII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nhọ</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tưởng</a:t>
            </a:r>
            <a:r>
              <a:rPr lang="en-US" sz="1400" dirty="0">
                <a:latin typeface="Times New Roman" pitchFamily="18" charset="0"/>
                <a:cs typeface="Times New Roman" pitchFamily="18" charset="0"/>
              </a:rPr>
              <a:t> XHCN, </a:t>
            </a:r>
            <a:r>
              <a:rPr lang="en-US" sz="1400" dirty="0" err="1">
                <a:latin typeface="Times New Roman" pitchFamily="18" charset="0"/>
                <a:cs typeface="Times New Roman" pitchFamily="18" charset="0"/>
              </a:rPr>
              <a:t>hạ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thấp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trò</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sản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a:t>
            </a:r>
          </a:p>
          <a:p>
            <a:pPr defTabSz="457200"/>
            <a:r>
              <a:rPr lang="en-US" sz="1400" smtClean="0">
                <a:latin typeface="Times New Roman" pitchFamily="18" charset="0"/>
                <a:cs typeface="Times New Roman" pitchFamily="18" charset="0"/>
              </a:rPr>
              <a:t>	Vì </a:t>
            </a:r>
            <a:r>
              <a:rPr lang="en-US" sz="1400" dirty="0" err="1">
                <a:latin typeface="Times New Roman" pitchFamily="18" charset="0"/>
                <a:cs typeface="Times New Roman" pitchFamily="18" charset="0"/>
              </a:rPr>
              <a:t>vai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trò</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trọng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đặc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mọi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mặt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internet,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nay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xem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thông</a:t>
            </a:r>
            <a:r>
              <a:rPr lang="en-US" sz="1400" dirty="0">
                <a:latin typeface="Times New Roman" pitchFamily="18" charset="0"/>
                <a:cs typeface="Times New Roman" pitchFamily="18" charset="0"/>
              </a:rPr>
              <a:t> tin”,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vượt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bậc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văn</a:t>
            </a:r>
            <a:r>
              <a:rPr lang="en-US" sz="1400" dirty="0">
                <a:latin typeface="Times New Roman" pitchFamily="18" charset="0"/>
                <a:cs typeface="Times New Roman" pitchFamily="18" charset="0"/>
              </a:rPr>
              <a:t> minh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loại</a:t>
            </a:r>
            <a:r>
              <a:rPr lang="en-US" sz="1400" dirty="0">
                <a:latin typeface="Times New Roman" pitchFamily="18" charset="0"/>
                <a:cs typeface="Times New Roman" pitchFamily="18" charset="0"/>
              </a:rPr>
              <a:t>. </a:t>
            </a:r>
          </a:p>
          <a:p>
            <a:pPr algn="just" defTabSz="457200"/>
            <a:r>
              <a:rPr lang="en-US" sz="1400" smtClean="0">
                <a:latin typeface="Times New Roman" pitchFamily="18" charset="0"/>
                <a:cs typeface="Times New Roman" pitchFamily="18" charset="0"/>
              </a:rPr>
              <a:t>	Ở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ta, internet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trò</a:t>
            </a:r>
            <a:r>
              <a:rPr lang="en-US" sz="1400" dirty="0">
                <a:latin typeface="Times New Roman" pitchFamily="18" charset="0"/>
                <a:cs typeface="Times New Roman" pitchFamily="18" charset="0"/>
              </a:rPr>
              <a:t> to </a:t>
            </a:r>
            <a:r>
              <a:rPr lang="en-US" sz="1400" dirty="0" err="1">
                <a:latin typeface="Times New Roman" pitchFamily="18" charset="0"/>
                <a:cs typeface="Times New Roman" pitchFamily="18" charset="0"/>
              </a:rPr>
              <a:t>lớn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xây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thông</a:t>
            </a:r>
            <a:r>
              <a:rPr lang="en-US" sz="1400" dirty="0">
                <a:latin typeface="Times New Roman" pitchFamily="18" charset="0"/>
                <a:cs typeface="Times New Roman" pitchFamily="18" charset="0"/>
              </a:rPr>
              <a:t> tin </a:t>
            </a:r>
            <a:r>
              <a:rPr lang="en-US" sz="1400" dirty="0" err="1">
                <a:latin typeface="Times New Roman" pitchFamily="18" charset="0"/>
                <a:cs typeface="Times New Roman" pitchFamily="18" charset="0"/>
              </a:rPr>
              <a:t>nói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chung</a:t>
            </a:r>
            <a:r>
              <a:rPr lang="en-US" sz="1400" dirty="0">
                <a:latin typeface="Times New Roman" pitchFamily="18" charset="0"/>
                <a:cs typeface="Times New Roman" pitchFamily="18" charset="0"/>
              </a:rPr>
              <a:t>, internet </a:t>
            </a:r>
            <a:r>
              <a:rPr lang="en-US" sz="1400" dirty="0" err="1">
                <a:latin typeface="Times New Roman" pitchFamily="18" charset="0"/>
                <a:cs typeface="Times New Roman" pitchFamily="18" charset="0"/>
              </a:rPr>
              <a:t>nói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riêng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đặc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biệt</a:t>
            </a:r>
            <a:r>
              <a:rPr lang="en-US" sz="1400" dirty="0">
                <a:latin typeface="Times New Roman" pitchFamily="18" charset="0"/>
                <a:cs typeface="Times New Roman" pitchFamily="18" charset="0"/>
              </a:rPr>
              <a:t>. Theo </a:t>
            </a:r>
            <a:r>
              <a:rPr lang="en-US" sz="1400" dirty="0" err="1">
                <a:latin typeface="Times New Roman" pitchFamily="18" charset="0"/>
                <a:cs typeface="Times New Roman" pitchFamily="18" charset="0"/>
              </a:rPr>
              <a:t>đánh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COMSCORE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cứu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internet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nay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nằm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nhóm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đầu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số</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dụng</a:t>
            </a:r>
            <a:r>
              <a:rPr lang="en-US" sz="1400" dirty="0">
                <a:latin typeface="Times New Roman" pitchFamily="18" charset="0"/>
                <a:cs typeface="Times New Roman" pitchFamily="18" charset="0"/>
              </a:rPr>
              <a:t> internet ở </a:t>
            </a:r>
            <a:r>
              <a:rPr lang="en-US" sz="1400" dirty="0" err="1">
                <a:latin typeface="Times New Roman" pitchFamily="18" charset="0"/>
                <a:cs typeface="Times New Roman" pitchFamily="18" charset="0"/>
              </a:rPr>
              <a:t>khu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vực</a:t>
            </a:r>
            <a:r>
              <a:rPr lang="en-US" sz="1400" dirty="0">
                <a:latin typeface="Times New Roman" pitchFamily="18" charset="0"/>
                <a:cs typeface="Times New Roman" pitchFamily="18" charset="0"/>
              </a:rPr>
              <a:t> ASEAN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châu</a:t>
            </a:r>
            <a:r>
              <a:rPr lang="en-US" sz="1400" dirty="0">
                <a:latin typeface="Times New Roman" pitchFamily="18" charset="0"/>
                <a:cs typeface="Times New Roman" pitchFamily="18" charset="0"/>
              </a:rPr>
              <a:t> Á. </a:t>
            </a:r>
            <a:r>
              <a:rPr lang="en-US" sz="1400" dirty="0" err="1">
                <a:latin typeface="Times New Roman" pitchFamily="18" charset="0"/>
                <a:cs typeface="Times New Roman" pitchFamily="18" charset="0"/>
              </a:rPr>
              <a:t>Số</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dụng</a:t>
            </a:r>
            <a:r>
              <a:rPr lang="en-US" sz="1400" dirty="0">
                <a:latin typeface="Times New Roman" pitchFamily="18" charset="0"/>
                <a:cs typeface="Times New Roman" pitchFamily="18" charset="0"/>
              </a:rPr>
              <a:t> internet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khoảng</a:t>
            </a:r>
            <a:r>
              <a:rPr lang="en-US" sz="1400" dirty="0">
                <a:latin typeface="Times New Roman" pitchFamily="18" charset="0"/>
                <a:cs typeface="Times New Roman" pitchFamily="18" charset="0"/>
              </a:rPr>
              <a:t> 19 </a:t>
            </a:r>
            <a:r>
              <a:rPr lang="en-US" sz="1400" dirty="0" err="1">
                <a:latin typeface="Times New Roman" pitchFamily="18" charset="0"/>
                <a:cs typeface="Times New Roman" pitchFamily="18" charset="0"/>
              </a:rPr>
              <a:t>triệu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Ham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hỏi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năng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thích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tích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a:t>
            </a:r>
          </a:p>
          <a:p>
            <a:pPr algn="just" defTabSz="457200"/>
            <a:r>
              <a:rPr lang="en-US" sz="1400" smtClean="0">
                <a:latin typeface="Times New Roman" pitchFamily="18" charset="0"/>
                <a:cs typeface="Times New Roman" pitchFamily="18" charset="0"/>
              </a:rPr>
              <a:t>	Những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dụng</a:t>
            </a:r>
            <a:r>
              <a:rPr lang="en-US" sz="1400" dirty="0">
                <a:latin typeface="Times New Roman" pitchFamily="18" charset="0"/>
                <a:cs typeface="Times New Roman" pitchFamily="18" charset="0"/>
              </a:rPr>
              <a:t> internet </a:t>
            </a:r>
            <a:r>
              <a:rPr lang="en-US" sz="1400" dirty="0" err="1">
                <a:latin typeface="Times New Roman" pitchFamily="18" charset="0"/>
                <a:cs typeface="Times New Roman" pitchFamily="18" charset="0"/>
              </a:rPr>
              <a:t>thường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lướt</a:t>
            </a:r>
            <a:r>
              <a:rPr lang="en-US" sz="1400" dirty="0">
                <a:latin typeface="Times New Roman" pitchFamily="18" charset="0"/>
                <a:cs typeface="Times New Roman" pitchFamily="18" charset="0"/>
              </a:rPr>
              <a:t> web” </a:t>
            </a:r>
            <a:r>
              <a:rPr lang="en-US" sz="1400" dirty="0" err="1">
                <a:latin typeface="Times New Roman" pitchFamily="18" charset="0"/>
                <a:cs typeface="Times New Roman" pitchFamily="18" charset="0"/>
              </a:rPr>
              <a:t>mỗi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Ở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theo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xét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COMSCORE, </a:t>
            </a:r>
            <a:r>
              <a:rPr lang="en-US" sz="1400" dirty="0" err="1">
                <a:latin typeface="Times New Roman" pitchFamily="18" charset="0"/>
                <a:cs typeface="Times New Roman" pitchFamily="18" charset="0"/>
              </a:rPr>
              <a:t>cứ</a:t>
            </a:r>
            <a:r>
              <a:rPr lang="en-US" sz="1400" dirty="0">
                <a:latin typeface="Times New Roman" pitchFamily="18" charset="0"/>
                <a:cs typeface="Times New Roman" pitchFamily="18" charset="0"/>
              </a:rPr>
              <a:t> 100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dùng</a:t>
            </a:r>
            <a:r>
              <a:rPr lang="en-US" sz="1400" dirty="0">
                <a:latin typeface="Times New Roman" pitchFamily="18" charset="0"/>
                <a:cs typeface="Times New Roman" pitchFamily="18" charset="0"/>
              </a:rPr>
              <a:t> internet </a:t>
            </a:r>
            <a:r>
              <a:rPr lang="en-US" sz="1400" dirty="0" err="1">
                <a:latin typeface="Times New Roman" pitchFamily="18" charset="0"/>
                <a:cs typeface="Times New Roman" pitchFamily="18" charset="0"/>
              </a:rPr>
              <a:t>thì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tới</a:t>
            </a:r>
            <a:r>
              <a:rPr lang="en-US" sz="1400" dirty="0">
                <a:latin typeface="Times New Roman" pitchFamily="18" charset="0"/>
                <a:cs typeface="Times New Roman" pitchFamily="18" charset="0"/>
              </a:rPr>
              <a:t> 88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ghé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nói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dụng</a:t>
            </a:r>
            <a:r>
              <a:rPr lang="en-US" sz="1400" dirty="0">
                <a:latin typeface="Times New Roman" pitchFamily="18" charset="0"/>
                <a:cs typeface="Times New Roman" pitchFamily="18" charset="0"/>
              </a:rPr>
              <a:t> internet, ở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Mặt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còn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gọi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thông</a:t>
            </a:r>
            <a:r>
              <a:rPr lang="en-US" sz="1400" dirty="0">
                <a:latin typeface="Times New Roman" pitchFamily="18" charset="0"/>
                <a:cs typeface="Times New Roman" pitchFamily="18" charset="0"/>
              </a:rPr>
              <a:t> tin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xấu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vụ</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xấu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lừa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chiếm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sản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khiêu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dâm</a:t>
            </a:r>
            <a:r>
              <a:rPr lang="en-US" sz="1400" dirty="0">
                <a:latin typeface="Times New Roman" pitchFamily="18" charset="0"/>
                <a:cs typeface="Times New Roman" pitchFamily="18" charset="0"/>
              </a:rPr>
              <a:t>...</a:t>
            </a:r>
          </a:p>
          <a:p>
            <a:pPr algn="just" defTabSz="457200"/>
            <a:r>
              <a:rPr lang="en-US" sz="1400" smtClean="0">
                <a:latin typeface="Times New Roman" pitchFamily="18" charset="0"/>
                <a:cs typeface="Times New Roman" pitchFamily="18" charset="0"/>
              </a:rPr>
              <a:t>	</a:t>
            </a:r>
            <a:r>
              <a:rPr lang="en-US" sz="1400" kern="1100" smtClean="0">
                <a:latin typeface="Times New Roman" pitchFamily="18" charset="0"/>
                <a:cs typeface="Times New Roman" pitchFamily="18" charset="0"/>
              </a:rPr>
              <a:t>Thực </a:t>
            </a:r>
            <a:r>
              <a:rPr lang="en-US" sz="1400" kern="1100" dirty="0" err="1">
                <a:latin typeface="Times New Roman" pitchFamily="18" charset="0"/>
                <a:cs typeface="Times New Roman" pitchFamily="18" charset="0"/>
              </a:rPr>
              <a:t>tế</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cho</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thấy</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vào</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dịp</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chuẩn</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bị</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diễn</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ra</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những</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sự</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kiện</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chính</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trị</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quan</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trọng</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của</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đất</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nước</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như</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các</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lễ</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kỷ</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niệm</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lịch</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sử</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đại</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hội</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Đảng</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kỳ</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họp</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Quốc</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hội</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thì</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các</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thế</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lực</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thù</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địch</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phần</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tử</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phản</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động</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cơ</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hội</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chính</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trị</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trong</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và</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ngoài</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nước</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lại</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lợi</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dụng</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không</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gian</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mạng</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để</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phát</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tán</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thông</a:t>
            </a:r>
            <a:r>
              <a:rPr lang="en-US" sz="1400" kern="1100" dirty="0">
                <a:latin typeface="Times New Roman" pitchFamily="18" charset="0"/>
                <a:cs typeface="Times New Roman" pitchFamily="18" charset="0"/>
              </a:rPr>
              <a:t> tin </a:t>
            </a:r>
            <a:r>
              <a:rPr lang="en-US" sz="1400" kern="1100" dirty="0" err="1">
                <a:latin typeface="Times New Roman" pitchFamily="18" charset="0"/>
                <a:cs typeface="Times New Roman" pitchFamily="18" charset="0"/>
              </a:rPr>
              <a:t>nhằm</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chống</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phá</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cách</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mạng</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nước</a:t>
            </a:r>
            <a:r>
              <a:rPr lang="en-US" sz="1400" kern="1100" dirty="0">
                <a:latin typeface="Times New Roman" pitchFamily="18" charset="0"/>
                <a:cs typeface="Times New Roman" pitchFamily="18" charset="0"/>
              </a:rPr>
              <a:t> ta, </a:t>
            </a:r>
            <a:r>
              <a:rPr lang="en-US" sz="1400" kern="1100" dirty="0" err="1">
                <a:latin typeface="Times New Roman" pitchFamily="18" charset="0"/>
                <a:cs typeface="Times New Roman" pitchFamily="18" charset="0"/>
              </a:rPr>
              <a:t>chế</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độ</a:t>
            </a:r>
            <a:r>
              <a:rPr lang="en-US" sz="1400" kern="1100" dirty="0">
                <a:latin typeface="Times New Roman" pitchFamily="18" charset="0"/>
                <a:cs typeface="Times New Roman" pitchFamily="18" charset="0"/>
              </a:rPr>
              <a:t> ta. </a:t>
            </a:r>
            <a:r>
              <a:rPr lang="en-US" sz="1400" kern="1100" dirty="0" err="1">
                <a:latin typeface="Times New Roman" pitchFamily="18" charset="0"/>
                <a:cs typeface="Times New Roman" pitchFamily="18" charset="0"/>
              </a:rPr>
              <a:t>Những</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thông</a:t>
            </a:r>
            <a:r>
              <a:rPr lang="en-US" sz="1400" kern="1100" dirty="0">
                <a:latin typeface="Times New Roman" pitchFamily="18" charset="0"/>
                <a:cs typeface="Times New Roman" pitchFamily="18" charset="0"/>
              </a:rPr>
              <a:t> tin </a:t>
            </a:r>
            <a:r>
              <a:rPr lang="en-US" sz="1400" kern="1100" dirty="0" err="1">
                <a:latin typeface="Times New Roman" pitchFamily="18" charset="0"/>
                <a:cs typeface="Times New Roman" pitchFamily="18" charset="0"/>
              </a:rPr>
              <a:t>này</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thường</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xuất</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hiện</a:t>
            </a:r>
            <a:r>
              <a:rPr lang="en-US" sz="1400" kern="1100" dirty="0">
                <a:latin typeface="Times New Roman" pitchFamily="18" charset="0"/>
                <a:cs typeface="Times New Roman" pitchFamily="18" charset="0"/>
              </a:rPr>
              <a:t> </a:t>
            </a:r>
            <a:r>
              <a:rPr lang="en-US" sz="1400" kern="1100" dirty="0" err="1">
                <a:latin typeface="Times New Roman" pitchFamily="18" charset="0"/>
                <a:cs typeface="Times New Roman" pitchFamily="18" charset="0"/>
              </a:rPr>
              <a:t>trên</a:t>
            </a:r>
            <a:r>
              <a:rPr lang="en-US" sz="1400" kern="1100" dirty="0">
                <a:latin typeface="Times New Roman" pitchFamily="18" charset="0"/>
                <a:cs typeface="Times New Roman" pitchFamily="18" charset="0"/>
              </a:rPr>
              <a:t> </a:t>
            </a:r>
            <a:r>
              <a:rPr lang="en-US" sz="1400" kern="1100" err="1">
                <a:latin typeface="Times New Roman" pitchFamily="18" charset="0"/>
                <a:cs typeface="Times New Roman" pitchFamily="18" charset="0"/>
              </a:rPr>
              <a:t>các</a:t>
            </a:r>
            <a:r>
              <a:rPr lang="en-US" sz="1400" kern="1100">
                <a:latin typeface="Times New Roman" pitchFamily="18" charset="0"/>
                <a:cs typeface="Times New Roman" pitchFamily="18" charset="0"/>
              </a:rPr>
              <a:t> </a:t>
            </a:r>
            <a:r>
              <a:rPr lang="en-US" sz="1400" kern="1100" dirty="0" err="1" smtClean="0">
                <a:latin typeface="Times New Roman" pitchFamily="18" charset="0"/>
                <a:cs typeface="Times New Roman" pitchFamily="18" charset="0"/>
              </a:rPr>
              <a:t>website, blog nói chung, trong đó có mạng Facebook và nhiều hãng thông tấn nước ngoài, như Đài Châu Á tự do (RFA), Đài Tiếng nói Hoa Kỳ (VOA), Hãng BBC... Bên ngoài, các đài phát thanh, hãng thông tấn này đều tuyên bố “tôn chỉ” của mình là đưa tin “trung thực, khách quan</a:t>
            </a:r>
            <a:r>
              <a:rPr lang="en-US" sz="1400" kern="1100" err="1" smtClean="0">
                <a:latin typeface="Times New Roman" pitchFamily="18" charset="0"/>
                <a:cs typeface="Times New Roman" pitchFamily="18" charset="0"/>
              </a:rPr>
              <a:t>, </a:t>
            </a:r>
            <a:r>
              <a:rPr lang="en-US" sz="1400" kern="1100" dirty="0" err="1" smtClean="0">
                <a:latin typeface="Times New Roman" pitchFamily="18" charset="0"/>
                <a:cs typeface="Times New Roman" pitchFamily="18" charset="0"/>
              </a:rPr>
              <a:t>không vụ lợi”…, nhưng trên thực tế thì </a:t>
            </a:r>
            <a:r>
              <a:rPr lang="en-US" sz="1400" kern="1100" err="1" smtClean="0">
                <a:latin typeface="Times New Roman" pitchFamily="18" charset="0"/>
                <a:cs typeface="Times New Roman" pitchFamily="18" charset="0"/>
              </a:rPr>
              <a:t>họ </a:t>
            </a:r>
            <a:r>
              <a:rPr lang="en-US" sz="1400" kern="1100" smtClean="0">
                <a:latin typeface="Times New Roman" pitchFamily="18" charset="0"/>
                <a:cs typeface="Times New Roman" pitchFamily="18" charset="0"/>
              </a:rPr>
              <a:t>thường </a:t>
            </a:r>
            <a:r>
              <a:rPr lang="en-US" sz="1400" smtClean="0">
                <a:latin typeface="Times New Roman" pitchFamily="18" charset="0"/>
                <a:cs typeface="Times New Roman" pitchFamily="18" charset="0"/>
              </a:rPr>
              <a:t>cài</a:t>
            </a:r>
            <a:endParaRPr lang="vi-VN" sz="1400" kern="1100" dirty="0" err="1" smtClean="0">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a:t>5</a:t>
              </a:r>
              <a:r>
                <a:rPr lang="en-US" sz="1300" b="1" smtClean="0"/>
                <a:t> </a:t>
              </a:r>
            </a:p>
            <a:p>
              <a:pPr algn="ctr"/>
              <a:r>
                <a:rPr lang="en-US" sz="800" b="1" smtClean="0"/>
                <a:t>THÁNG 11  </a:t>
              </a:r>
            </a:p>
            <a:p>
              <a:pPr algn="ctr"/>
              <a:r>
                <a:rPr lang="en-US" sz="800" b="1" smtClean="0"/>
                <a:t>2015</a:t>
              </a:r>
              <a:endParaRPr lang="en-US" sz="800" b="1"/>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 xmlns:a14="http://schemas.microsoft.com/office/drawing/2010/main">
                      <a14:imgLayer r:embed="rId6">
                        <a14:imgEffect>
                          <a14:sharpenSoften amount="-50000"/>
                        </a14:imgEffect>
                      </a14:imgLayer>
                    </a14:imgProps>
                  </a:ext>
                  <a:ext uri="{28A0092B-C50C-407E-A947-70E740481C1C}">
                    <a14:useLocalDpi xmlns=""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smtClean="0">
                  <a:solidFill>
                    <a:schemeClr val="bg1"/>
                  </a:solidFill>
                  <a:effectLst>
                    <a:glow rad="101600">
                      <a:srgbClr val="FF0000">
                        <a:alpha val="60000"/>
                      </a:srgbClr>
                    </a:glow>
                  </a:effectLst>
                  <a:latin typeface="Calibri" panose="020F0502020204030204" pitchFamily="34" charset="0"/>
                </a:rPr>
                <a:t>TƯ TƯỞNG</a:t>
              </a:r>
              <a:endParaRPr lang="en-US" sz="1500" b="1">
                <a:solidFill>
                  <a:schemeClr val="bg1"/>
                </a:solidFill>
                <a:effectLst>
                  <a:glow rad="101600">
                    <a:srgbClr val="FF0000">
                      <a:alpha val="60000"/>
                    </a:srgbClr>
                  </a:glow>
                </a:effectLst>
                <a:latin typeface="Calibri" panose="020F0502020204030204" pitchFamily="34" charset="0"/>
              </a:endParaRPr>
            </a:p>
          </p:txBody>
        </p:sp>
      </p:grpSp>
    </p:spTree>
    <p:extLst>
      <p:ext uri="{BB962C8B-B14F-4D97-AF65-F5344CB8AC3E}">
        <p14:creationId xmlns="" xmlns:p14="http://schemas.microsoft.com/office/powerpoint/2010/main" val="34294580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533400" y="990600"/>
            <a:ext cx="5829300" cy="1415772"/>
          </a:xfrm>
          <a:prstGeom prst="rect">
            <a:avLst/>
          </a:prstGeom>
          <a:noFill/>
          <a:ln>
            <a:noFill/>
          </a:ln>
        </p:spPr>
        <p:txBody>
          <a:bodyPr wrap="square" lIns="0" tIns="0" rIns="0" bIns="914400" rtlCol="0" anchor="t" anchorCtr="0">
            <a:spAutoFit/>
          </a:bodyPr>
          <a:lstStyle/>
          <a:p>
            <a:pPr algn="ctr"/>
            <a:r>
              <a:rPr lang="en-US" sz="1600" b="1" dirty="0" err="1">
                <a:latin typeface="Times New Roman" pitchFamily="18" charset="0"/>
                <a:cs typeface="Times New Roman" pitchFamily="18" charset="0"/>
              </a:rPr>
              <a:t>Tỉnh</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táo</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với</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những</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thông</a:t>
            </a:r>
            <a:r>
              <a:rPr lang="en-US" sz="1600" b="1" dirty="0">
                <a:latin typeface="Times New Roman" pitchFamily="18" charset="0"/>
                <a:cs typeface="Times New Roman" pitchFamily="18" charset="0"/>
              </a:rPr>
              <a:t> tin “</a:t>
            </a:r>
            <a:r>
              <a:rPr lang="en-US" sz="1600" b="1" dirty="0" err="1">
                <a:latin typeface="Times New Roman" pitchFamily="18" charset="0"/>
                <a:cs typeface="Times New Roman" pitchFamily="18" charset="0"/>
              </a:rPr>
              <a:t>bàn</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tán</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về</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Đại</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hội</a:t>
            </a:r>
            <a:r>
              <a:rPr lang="en-US" sz="1600" b="1" dirty="0">
                <a:latin typeface="Times New Roman" pitchFamily="18" charset="0"/>
                <a:cs typeface="Times New Roman" pitchFamily="18" charset="0"/>
              </a:rPr>
              <a:t> XII </a:t>
            </a:r>
            <a:r>
              <a:rPr lang="en-US" sz="1600" b="1" err="1">
                <a:latin typeface="Times New Roman" pitchFamily="18" charset="0"/>
                <a:cs typeface="Times New Roman" pitchFamily="18" charset="0"/>
              </a:rPr>
              <a:t>của</a:t>
            </a:r>
            <a:r>
              <a:rPr lang="en-US" sz="1600" b="1">
                <a:latin typeface="Times New Roman" pitchFamily="18" charset="0"/>
                <a:cs typeface="Times New Roman" pitchFamily="18" charset="0"/>
              </a:rPr>
              <a:t> </a:t>
            </a:r>
            <a:r>
              <a:rPr lang="en-US" sz="1600" b="1" smtClean="0">
                <a:latin typeface="Times New Roman" pitchFamily="18" charset="0"/>
                <a:cs typeface="Times New Roman" pitchFamily="18" charset="0"/>
              </a:rPr>
              <a:t>Đảng</a:t>
            </a:r>
          </a:p>
          <a:p>
            <a:pPr algn="ctr"/>
            <a:r>
              <a:rPr lang="en-US" sz="1600" b="1" i="1" smtClean="0">
                <a:latin typeface="Times New Roman" pitchFamily="18" charset="0"/>
                <a:cs typeface="Times New Roman" pitchFamily="18" charset="0"/>
              </a:rPr>
              <a:t>            </a:t>
            </a:r>
            <a:r>
              <a:rPr lang="en-US" sz="1400" i="1" smtClean="0">
                <a:latin typeface="Times New Roman" pitchFamily="18" charset="0"/>
                <a:cs typeface="Times New Roman" pitchFamily="18" charset="0"/>
              </a:rPr>
              <a:t>                                        </a:t>
            </a:r>
            <a:endParaRPr lang="en-US" sz="1600" dirty="0">
              <a:latin typeface="Times New Roman" pitchFamily="18" charset="0"/>
              <a:cs typeface="Times New Roman" pitchFamily="18" charset="0"/>
            </a:endParaRPr>
          </a:p>
        </p:txBody>
      </p:sp>
      <p:sp>
        <p:nvSpPr>
          <p:cNvPr id="17" name="TextBox 16"/>
          <p:cNvSpPr txBox="1"/>
          <p:nvPr/>
        </p:nvSpPr>
        <p:spPr>
          <a:xfrm>
            <a:off x="533400" y="1371600"/>
            <a:ext cx="5829300" cy="8463855"/>
          </a:xfrm>
          <a:prstGeom prst="rect">
            <a:avLst/>
          </a:prstGeom>
          <a:noFill/>
          <a:ln>
            <a:noFill/>
          </a:ln>
        </p:spPr>
        <p:txBody>
          <a:bodyPr wrap="square" lIns="0" tIns="0" rIns="0" bIns="914400" rtlCol="0" anchor="t" anchorCtr="0">
            <a:spAutoFit/>
          </a:bodyPr>
          <a:lstStyle/>
          <a:p>
            <a:pPr algn="just" defTabSz="457200"/>
            <a:r>
              <a:rPr lang="en-US" sz="1400" smtClean="0">
                <a:latin typeface="Times New Roman" pitchFamily="18" charset="0"/>
                <a:cs typeface="Times New Roman" pitchFamily="18" charset="0"/>
              </a:rPr>
              <a:t>đặt” những mục tiêu chính trị dưới nhiều hình thức. Phương thức chủ yếu của họ là “cắt gọt”, “bình luận” dẫn dắt, “lựa chọn sự kiện, tình tiết”, rút “tít” giật gân nhằm phục vụ cho những mục tiêu chính trị nào đó.</a:t>
            </a:r>
            <a:endParaRPr lang="vi-VN" sz="1400" kern="1100" smtClean="0">
              <a:latin typeface="Times New Roman" pitchFamily="18" charset="0"/>
              <a:cs typeface="Times New Roman" pitchFamily="18" charset="0"/>
            </a:endParaRPr>
          </a:p>
          <a:p>
            <a:pPr algn="just" defTabSz="457200"/>
            <a:r>
              <a:rPr lang="en-US" sz="1400" smtClean="0">
                <a:latin typeface="Times New Roman" pitchFamily="18" charset="0"/>
                <a:cs typeface="Times New Roman" pitchFamily="18" charset="0"/>
              </a:rPr>
              <a:t>	Về dự thảo văn kiện trình Đại hội XII, nội dung “góp ý”, “bình luận” của họ là: Đối với kết quả thực hiện Nghị quyết Đại hội XI và 30 năm đổi mới, họ thường dùng thủ đoạn bôi đen, phủ nhận những thành tựu của công cuộc đổi mới bằng việc phủ nhận bản thân đường lối đổi mới. Họ cho rằng xã hội ta vẫn là mô hình CNXH cổ hủ, lỗi thời. Về chế độ xã hội, họ phủ nhận chế độ dân chủ của xã hội ta. Họ cho rằng vai trò lãnh đạo của Đảng ta là “độc quyền đảng trị”. Về đường lối đối ngoại, họ “góp ý” Việt Nam nên từ bỏ “chính sách ba không”, tham gia “liên minh” với nước này nước khác để bảo vệ lãnh thổ dân tộc.</a:t>
            </a:r>
          </a:p>
          <a:p>
            <a:pPr algn="just" defTabSz="457200"/>
            <a:r>
              <a:rPr lang="en-US" sz="1400" smtClean="0">
                <a:latin typeface="Times New Roman" pitchFamily="18" charset="0"/>
                <a:cs typeface="Times New Roman" pitchFamily="18" charset="0"/>
              </a:rPr>
              <a:t>	Như chúng ta biết, với điều kiện vị trí địa chính trị của nước ta, với các quan hệ quốc tế đã tồn tại trong lịch sử, đường lối đối ngoại của Việt Nam cần phải dựa vào “sức mạnh mềm”, đại đoàn kết dân tộc và đoàn kết quốc tế, hạn chế những việc làm dẫn đến đối đầu với các quốc gia khác. Tất nhiên Đảng ta vẫn khẳng định “đặt lợi ích của dân tộc lên trên hết”, không có chuyện vì hệ tư tưởng trong quan hệ quốc tế mà xem nhẹ lợi ích của dân tộc.</a:t>
            </a:r>
          </a:p>
          <a:p>
            <a:pPr algn="just" defTabSz="457200"/>
            <a:r>
              <a:rPr lang="en-US" sz="1400" smtClean="0">
                <a:latin typeface="Times New Roman" pitchFamily="18" charset="0"/>
                <a:cs typeface="Times New Roman" pitchFamily="18" charset="0"/>
              </a:rPr>
              <a:t>	Về nhân sự, đây là một trong những vấn đề quan trọng của Đại hội XII, nhất là thời điểm chuyển giao thế hệ. Thủ đoạn của họ thường là đưa tin thất thiệt về đời tư, phẩm chất (người này là “bảo thủ, giáo điều”, người kia là “cấp tiến”) hoặc vấn đề nhân sự đại hội chỉ là chuyện “đấu đá”, “giành giật quyền lực” giữa các "nhóm lợi ích”(!).</a:t>
            </a:r>
          </a:p>
          <a:p>
            <a:pPr algn="just" defTabSz="457200"/>
            <a:r>
              <a:rPr lang="en-US" sz="1400" smtClean="0">
                <a:latin typeface="Times New Roman" pitchFamily="18" charset="0"/>
                <a:cs typeface="Times New Roman" pitchFamily="18" charset="0"/>
              </a:rPr>
              <a:t>	Quan điểm của Đảng ta về lựa cán bộ là rõ ràng, nhất quán. Đó là những người trung thành với lý tưởng của Đảng, Tổ quốc, nhân dân, lợi ích dân tộc. Công tác nhân sự của Đại hội XII cần lựa chọn cán bộ theo tinh thần Nghị quyết Trung ương 4 (khóa XI); đồng thời thực hiện đúng các quy trình lựa chọn chặt chẽ mà Trung ương, Bộ Chính trị đã đề ra. Tránh dựa vào các thông tin không được kiểm chứng, những bình luận xuất phát từ quan điểm xa lạ với chế độ ta để đánh giá, nhận xét cán bộ chủ chốt của Đảng và Nhà nước các cấp trong dịp chuẩn bị cho Đại hội XII.</a:t>
            </a:r>
          </a:p>
          <a:p>
            <a:pPr algn="just" defTabSz="457200"/>
            <a:r>
              <a:rPr lang="en-US" sz="1400" smtClean="0">
                <a:latin typeface="Times New Roman" pitchFamily="18" charset="0"/>
                <a:cs typeface="Times New Roman" pitchFamily="18" charset="0"/>
              </a:rPr>
              <a:t>	Hiện nay, ngoài kênh thông tin nội bộ theo quy định của tổ chức Đảng, cán bộ, đảng viên và nhân dân quan tâm đến công tác chuẩn bị đại hội các cấp có thể đọc, truy cập, lấy thông tin ở các cơ quan báo chí định hướng thông tin của đất nước, đó là: Thông tấn xã Việt Nam, Đài Tiếng nói Việt Nam, Đài Truyền hình Việt Nam, Báo Nhân Dân, Báo Quân đội nhân dân, Báo Công an nhân dân./.</a:t>
            </a:r>
            <a:endParaRPr lang="en-US" sz="1400">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a:solidFill>
                <a:prstClr val="black"/>
              </a:solidFill>
            </a:endParaRPr>
          </a:p>
        </p:txBody>
      </p:sp>
      <p:grpSp>
        <p:nvGrpSpPr>
          <p:cNvPr id="2"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smtClean="0"/>
                <a:t>6 </a:t>
              </a:r>
            </a:p>
            <a:p>
              <a:pPr algn="ctr"/>
              <a:r>
                <a:rPr lang="en-US" sz="800" b="1" smtClean="0"/>
                <a:t>THÁNG 11  </a:t>
              </a:r>
            </a:p>
            <a:p>
              <a:pPr algn="ctr"/>
              <a:r>
                <a:rPr lang="en-US" sz="800" b="1" smtClean="0"/>
                <a:t>2015</a:t>
              </a:r>
              <a:endParaRPr lang="en-US" sz="800" b="1"/>
            </a:p>
          </p:txBody>
        </p:sp>
      </p:grpSp>
      <p:grpSp>
        <p:nvGrpSpPr>
          <p:cNvPr id="3"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 xmlns:a14="http://schemas.microsoft.com/office/drawing/2010/main">
                      <a14:imgLayer r:embed="rId6">
                        <a14:imgEffect>
                          <a14:sharpenSoften amount="-50000"/>
                        </a14:imgEffect>
                      </a14:imgLayer>
                    </a14:imgProps>
                  </a:ext>
                  <a:ext uri="{28A0092B-C50C-407E-A947-70E740481C1C}">
                    <a14:useLocalDpi xmlns=""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smtClean="0">
                  <a:solidFill>
                    <a:schemeClr val="bg1"/>
                  </a:solidFill>
                  <a:effectLst>
                    <a:glow rad="101600">
                      <a:srgbClr val="FF0000">
                        <a:alpha val="60000"/>
                      </a:srgbClr>
                    </a:glow>
                  </a:effectLst>
                  <a:latin typeface="Calibri" panose="020F0502020204030204" pitchFamily="34" charset="0"/>
                </a:rPr>
                <a:t>TƯ TƯỞNG</a:t>
              </a:r>
              <a:endParaRPr lang="en-US" sz="1500" b="1">
                <a:solidFill>
                  <a:schemeClr val="bg1"/>
                </a:solidFill>
                <a:effectLst>
                  <a:glow rad="101600">
                    <a:srgbClr val="FF0000">
                      <a:alpha val="60000"/>
                    </a:srgbClr>
                  </a:glow>
                </a:effectLst>
                <a:latin typeface="Calibri" panose="020F0502020204030204" pitchFamily="34" charset="0"/>
              </a:endParaRPr>
            </a:p>
          </p:txBody>
        </p:sp>
      </p:grpSp>
    </p:spTree>
    <p:extLst>
      <p:ext uri="{BB962C8B-B14F-4D97-AF65-F5344CB8AC3E}">
        <p14:creationId xmlns="" xmlns:p14="http://schemas.microsoft.com/office/powerpoint/2010/main" val="34294580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33400" y="1066800"/>
            <a:ext cx="5829300" cy="9233297"/>
          </a:xfrm>
          <a:prstGeom prst="rect">
            <a:avLst/>
          </a:prstGeom>
          <a:noFill/>
          <a:ln>
            <a:noFill/>
          </a:ln>
        </p:spPr>
        <p:txBody>
          <a:bodyPr wrap="square" lIns="0" tIns="0" rIns="0" bIns="914400" rtlCol="0" anchor="t" anchorCtr="0">
            <a:spAutoFit/>
          </a:bodyPr>
          <a:lstStyle/>
          <a:p>
            <a:pPr algn="ctr"/>
            <a:r>
              <a:rPr lang="en-US" sz="2000" b="1" smtClean="0">
                <a:latin typeface="Times New Roman" pitchFamily="18" charset="0"/>
                <a:cs typeface="Times New Roman" pitchFamily="18" charset="0"/>
              </a:rPr>
              <a:t>Đừng làm vẩn đục truyền thống tôn sư trọng đạo</a:t>
            </a:r>
            <a:endParaRPr lang="en-US" sz="2000" smtClean="0">
              <a:latin typeface="Times New Roman" pitchFamily="18" charset="0"/>
              <a:cs typeface="Times New Roman" pitchFamily="18" charset="0"/>
            </a:endParaRPr>
          </a:p>
          <a:p>
            <a:pPr algn="just" defTabSz="457200"/>
            <a:r>
              <a:rPr lang="en-US" sz="1400" smtClean="0">
                <a:latin typeface="Times New Roman" pitchFamily="18" charset="0"/>
                <a:cs typeface="Times New Roman" pitchFamily="18" charset="0"/>
              </a:rPr>
              <a:t>	</a:t>
            </a:r>
            <a:endParaRPr lang="en-US" sz="3200" smtClean="0">
              <a:latin typeface="Times New Roman" pitchFamily="18" charset="0"/>
              <a:cs typeface="Times New Roman" pitchFamily="18" charset="0"/>
            </a:endParaRPr>
          </a:p>
          <a:p>
            <a:pPr algn="just" defTabSz="457200"/>
            <a:endParaRPr lang="en-US" sz="200" smtClean="0">
              <a:latin typeface="Times New Roman" pitchFamily="18" charset="0"/>
              <a:cs typeface="Times New Roman" pitchFamily="18" charset="0"/>
            </a:endParaRPr>
          </a:p>
          <a:p>
            <a:pPr algn="just" defTabSz="457200"/>
            <a:r>
              <a:rPr lang="en-US" sz="1400" b="1" i="1" smtClean="0">
                <a:latin typeface="Times New Roman" pitchFamily="18" charset="0"/>
                <a:cs typeface="Times New Roman" pitchFamily="18" charset="0"/>
              </a:rPr>
              <a:t>Mong rằng dịp 20/11 năm nay mỗi người hãy thể thiện lòng tôn vinh, sự tri ân các thầy cô giáo của mình bằng chính với tấm lòng trân trọng thành kính, chứ không phải là sự toan tính, thiệt hơn </a:t>
            </a:r>
            <a:endParaRPr lang="en-US" sz="1400" i="1" smtClean="0">
              <a:latin typeface="Times New Roman" pitchFamily="18" charset="0"/>
              <a:cs typeface="Times New Roman" pitchFamily="18" charset="0"/>
            </a:endParaRPr>
          </a:p>
          <a:p>
            <a:pPr algn="just" defTabSz="457200"/>
            <a:r>
              <a:rPr lang="en-US" sz="1400" smtClean="0">
                <a:latin typeface="Times New Roman" pitchFamily="18" charset="0"/>
                <a:cs typeface="Times New Roman" pitchFamily="18" charset="0"/>
              </a:rPr>
              <a:t>	</a:t>
            </a:r>
          </a:p>
          <a:p>
            <a:pPr algn="just" defTabSz="457200"/>
            <a:r>
              <a:rPr lang="en-US" sz="1400" smtClean="0">
                <a:latin typeface="Times New Roman" pitchFamily="18" charset="0"/>
                <a:cs typeface="Times New Roman" pitchFamily="18" charset="0"/>
              </a:rPr>
              <a:t>	Là người Việt Nam, hẳn ai chẳng thuộc câu: “Một chữ là thầy, nửa chữ cũng là thầy”, vì thế đến ngày 20/11, khắp nơi lại bừng lên sự tri ân của học trò để thầy cô yêu nghề hơn. Thế nhưng gần đây sự tri ân ấy lại mang cả sự tính toán thiệt hơn đang làm vẩn đục truyền thống tôn sư trọng đạo.</a:t>
            </a:r>
          </a:p>
          <a:p>
            <a:pPr algn="just" defTabSz="457200"/>
            <a:r>
              <a:rPr lang="en-US" sz="1400" smtClean="0">
                <a:latin typeface="Times New Roman" pitchFamily="18" charset="0"/>
                <a:cs typeface="Times New Roman" pitchFamily="18" charset="0"/>
              </a:rPr>
              <a:t>Điều làm không ít người phải băn khoăn suy nghĩ, bởi một thực trạng không thể phủ nhận là, có không ít phụ huynh và cả học sinh, sinh viên đã lợi dụng ngày này để toan tính, hơn thiệt. Một bộ phận không nhỏ trong xã hội coi đây là dịp để biến thành sự trao đổi, “mua chuộc” phục vụ cho mục đích không chính đáng của mình.</a:t>
            </a:r>
          </a:p>
          <a:p>
            <a:pPr algn="just" defTabSz="457200"/>
            <a:r>
              <a:rPr lang="en-US" sz="1400" smtClean="0">
                <a:latin typeface="Times New Roman" pitchFamily="18" charset="0"/>
                <a:cs typeface="Times New Roman" pitchFamily="18" charset="0"/>
              </a:rPr>
              <a:t>	Việc này vô hình tạo ra ảnh hưởng không tốt đến nhận thức và suy nghĩ còn non nớt của các em học sinh. Rằng quà tặng mang ý nghĩa trân trọng gửi đến các thầy, cô giáo thật ra chỉ là một sự gửi gắm, đút lót, nịnh nọt. Rằng xã hội thời nay cũng thực dụng lắm, ngay cả nghề giáo, một nghề vốn được cả xã hội tôn vinh với những ý nghĩa tốt đẹp của nó, hóa ra cũng có cảnh “tiền trao cháo múc”, chút gì đó mang tính chất thương mại, trao đổi…. </a:t>
            </a:r>
          </a:p>
          <a:p>
            <a:pPr algn="just" defTabSz="457200"/>
            <a:r>
              <a:rPr lang="en-US" sz="1400" smtClean="0">
                <a:latin typeface="Times New Roman" pitchFamily="18" charset="0"/>
                <a:cs typeface="Times New Roman" pitchFamily="18" charset="0"/>
              </a:rPr>
              <a:t>	Cứ như thế tạo thành một “phong trào ngầm”, một cuộc chạy đua lôi kéo sự tham gia của chính các em nhỏ, bởi em nào cũng muốn bố mẹ mình mang những món quà to hơn, đắt giá hơn, để mong khi đến trường nhận lại sự quan tâm của thầy cô giáo. </a:t>
            </a:r>
          </a:p>
          <a:p>
            <a:pPr algn="just" defTabSz="457200"/>
            <a:r>
              <a:rPr lang="en-US" sz="1400" smtClean="0">
                <a:latin typeface="Times New Roman" pitchFamily="18" charset="0"/>
                <a:cs typeface="Times New Roman" pitchFamily="18" charset="0"/>
              </a:rPr>
              <a:t>	Dẫu không phải thầy cô nào cũng xem nặng giá trị quà tặng. Số đông những nhà giáo tâm huyết, yêu nghề, điều họ mong mỏi nhất vẫn là sự trưởng thành của học trò. Mong muốn được học trò thể hiện yêu thương, nhớ đến mình là tình cảm tự nhiên nhất của con người và hoàn toàn chính đáng. Thế nhưng chính những việc làm của các bậc phụ huynh khiến cho Ngày Nhà giáo đã bị sai lệch do những món quà thiên về vật chất nhiều hơn là tinh thần. </a:t>
            </a:r>
          </a:p>
          <a:p>
            <a:pPr algn="just" defTabSz="457200"/>
            <a:r>
              <a:rPr lang="en-US" sz="1400" smtClean="0">
                <a:latin typeface="Times New Roman" pitchFamily="18" charset="0"/>
                <a:cs typeface="Times New Roman" pitchFamily="18" charset="0"/>
              </a:rPr>
              <a:t>	Mong rằng dịp 20/11 năm nay mỗi người hãy thể thiện lòng tôn vinh, sự tri ân các thầy cô giáo của mình bằng chính với tấm lòng trân trọng thành kính, chứ không phải là sự toan tính, thiệt hơn, làm vẩn đục truyền thống “tôn sư trọng đạo” vốn được người Việt ta gìn giữ lưu truyền bao đời.</a:t>
            </a:r>
          </a:p>
          <a:p>
            <a:pPr algn="just" defTabSz="457200"/>
            <a:endParaRPr lang="en-US" sz="1200" smtClean="0">
              <a:latin typeface="Times New Roman" pitchFamily="18" charset="0"/>
              <a:cs typeface="Times New Roman" pitchFamily="18" charset="0"/>
            </a:endParaRPr>
          </a:p>
          <a:p>
            <a:pPr algn="just" defTabSz="457200"/>
            <a:r>
              <a:rPr lang="pt-BR" sz="1400" b="1" smtClean="0">
                <a:latin typeface="Times New Roman" pitchFamily="18" charset="0"/>
                <a:cs typeface="Times New Roman" pitchFamily="18" charset="0"/>
              </a:rPr>
              <a:t>								                 </a:t>
            </a:r>
            <a:r>
              <a:rPr lang="pt-BR" sz="1400" b="1" i="1" smtClean="0">
                <a:latin typeface="Times New Roman" pitchFamily="18" charset="0"/>
                <a:cs typeface="Times New Roman" pitchFamily="18" charset="0"/>
              </a:rPr>
              <a:t>   (Dân trí)</a:t>
            </a:r>
            <a:endParaRPr lang="en-US" sz="1400" i="1" smtClean="0">
              <a:latin typeface="Times New Roman" pitchFamily="18" charset="0"/>
              <a:cs typeface="Times New Roman" pitchFamily="18" charset="0"/>
            </a:endParaRPr>
          </a:p>
          <a:p>
            <a:pPr algn="just"/>
            <a:r>
              <a:rPr lang="en-US" sz="1400" smtClean="0">
                <a:latin typeface="Times New Roman" pitchFamily="18" charset="0"/>
                <a:cs typeface="Times New Roman" pitchFamily="18" charset="0"/>
              </a:rPr>
              <a:t> </a:t>
            </a: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a:t>7</a:t>
              </a:r>
              <a:endParaRPr lang="en-US" sz="1300" b="1" smtClean="0"/>
            </a:p>
            <a:p>
              <a:pPr algn="ctr"/>
              <a:r>
                <a:rPr lang="en-US" sz="800" b="1" smtClean="0"/>
                <a:t>THÁNG 11  </a:t>
              </a:r>
            </a:p>
            <a:p>
              <a:pPr algn="ctr"/>
              <a:r>
                <a:rPr lang="en-US" sz="800" b="1" smtClean="0"/>
                <a:t>2015</a:t>
              </a:r>
              <a:endParaRPr lang="en-US" sz="800" b="1"/>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3039094" cy="609600"/>
            </a:xfrm>
            <a:prstGeom prst="ribbon">
              <a:avLst>
                <a:gd name="adj1" fmla="val 32853"/>
                <a:gd name="adj2" fmla="val 50000"/>
              </a:avLst>
            </a:prstGeom>
            <a:blipFill dpi="0" rotWithShape="1">
              <a:blip r:embed="rId5" cstate="print">
                <a:extLst>
                  <a:ext uri="{BEBA8EAE-BF5A-486C-A8C5-ECC9F3942E4B}">
                    <a14:imgProps xmlns="" xmlns:a14="http://schemas.microsoft.com/office/drawing/2010/main">
                      <a14:imgLayer r:embed="rId7">
                        <a14:imgEffect>
                          <a14:sharpenSoften amount="-50000"/>
                        </a14:imgEffect>
                      </a14:imgLayer>
                    </a14:imgProps>
                  </a:ext>
                  <a:ext uri="{28A0092B-C50C-407E-A947-70E740481C1C}">
                    <a14:useLocalDpi xmlns=""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smtClean="0">
                  <a:solidFill>
                    <a:schemeClr val="bg1"/>
                  </a:solidFill>
                  <a:effectLst>
                    <a:glow rad="101600">
                      <a:srgbClr val="FF0000">
                        <a:alpha val="60000"/>
                      </a:srgbClr>
                    </a:glow>
                  </a:effectLst>
                  <a:latin typeface="Calibri" panose="020F0502020204030204" pitchFamily="34" charset="0"/>
                </a:rPr>
                <a:t>TRUYỀN THỐNG</a:t>
              </a:r>
              <a:endParaRPr lang="en-US" sz="1400" b="1">
                <a:solidFill>
                  <a:schemeClr val="bg1"/>
                </a:solidFill>
                <a:effectLst>
                  <a:glow rad="101600">
                    <a:srgbClr val="FF0000">
                      <a:alpha val="60000"/>
                    </a:srgbClr>
                  </a:glow>
                </a:effectLst>
                <a:latin typeface="Calibri" panose="020F0502020204030204" pitchFamily="34" charset="0"/>
              </a:endParaRPr>
            </a:p>
          </p:txBody>
        </p:sp>
      </p:grpSp>
    </p:spTree>
    <p:extLst>
      <p:ext uri="{BB962C8B-B14F-4D97-AF65-F5344CB8AC3E}">
        <p14:creationId xmlns="" xmlns:p14="http://schemas.microsoft.com/office/powerpoint/2010/main" val="37212569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33400" y="1066800"/>
            <a:ext cx="5829300" cy="9217908"/>
          </a:xfrm>
          <a:prstGeom prst="rect">
            <a:avLst/>
          </a:prstGeom>
          <a:noFill/>
          <a:ln>
            <a:noFill/>
          </a:ln>
        </p:spPr>
        <p:txBody>
          <a:bodyPr wrap="square" lIns="0" tIns="0" rIns="0" bIns="914400" rtlCol="0" anchor="t" anchorCtr="0">
            <a:spAutoFit/>
          </a:bodyPr>
          <a:lstStyle/>
          <a:p>
            <a:pPr algn="ctr"/>
            <a:r>
              <a:rPr lang="en-US" sz="1400" b="1" smtClean="0">
                <a:latin typeface="Times New Roman" pitchFamily="18" charset="0"/>
                <a:cs typeface="Times New Roman" pitchFamily="18" charset="0"/>
              </a:rPr>
              <a:t>Cán bộ Đoàn, đoàn viên, thanh niên góp ý dự thảo văn kiện</a:t>
            </a:r>
          </a:p>
          <a:p>
            <a:pPr algn="ctr"/>
            <a:r>
              <a:rPr lang="nl-NL" sz="1400" b="1" smtClean="0">
                <a:latin typeface="Times New Roman" pitchFamily="18" charset="0"/>
                <a:cs typeface="Times New Roman" pitchFamily="18" charset="0"/>
              </a:rPr>
              <a:t>Đại hội đại biểu toàn quốc lần thứ XII của Đảng </a:t>
            </a:r>
            <a:endParaRPr lang="en-US" sz="1400" b="1" smtClean="0">
              <a:latin typeface="Times New Roman" pitchFamily="18" charset="0"/>
              <a:cs typeface="Times New Roman" pitchFamily="18" charset="0"/>
            </a:endParaRPr>
          </a:p>
          <a:p>
            <a:pPr algn="ctr"/>
            <a:endParaRPr lang="en-US" b="1" smtClean="0">
              <a:latin typeface="Times New Roman" pitchFamily="18" charset="0"/>
              <a:cs typeface="Times New Roman" pitchFamily="18" charset="0"/>
            </a:endParaRPr>
          </a:p>
          <a:p>
            <a:pPr algn="just" defTabSz="457200"/>
            <a:r>
              <a:rPr lang="en-US" sz="1400" smtClean="0">
                <a:latin typeface="Times New Roman" pitchFamily="18" charset="0"/>
                <a:cs typeface="Times New Roman" pitchFamily="18" charset="0"/>
              </a:rPr>
              <a:t>	Thực hiện </a:t>
            </a:r>
            <a:r>
              <a:rPr lang="nl-NL" sz="1400" err="1" smtClean="0">
                <a:latin typeface="Times New Roman" pitchFamily="18" charset="0"/>
                <a:cs typeface="Times New Roman" pitchFamily="18" charset="0"/>
              </a:rPr>
              <a:t>Kế hoạch số 369-KH/TWĐTN-BTG ngày 02/7/2015 </a:t>
            </a:r>
            <a:r>
              <a:rPr lang="nl-NL" sz="1400" smtClean="0">
                <a:latin typeface="Times New Roman" pitchFamily="18" charset="0"/>
                <a:cs typeface="Times New Roman" pitchFamily="18" charset="0"/>
              </a:rPr>
              <a:t>của Ban Bí thư Trung ương Đoàn về </a:t>
            </a:r>
            <a:r>
              <a:rPr lang="nl-NL" sz="1400" err="1" smtClean="0">
                <a:latin typeface="Times New Roman" pitchFamily="18" charset="0"/>
                <a:cs typeface="Times New Roman" pitchFamily="18" charset="0"/>
              </a:rPr>
              <a:t>việc tổ chức lấy ý kiến cán bộ đoàn, đoàn viên, thanh niên góp ý các dự thảo văn kiện Đại hội XII của Đảng</a:t>
            </a:r>
            <a:r>
              <a:rPr lang="nl-NL" sz="1400" smtClean="0">
                <a:latin typeface="Times New Roman" pitchFamily="18" charset="0"/>
                <a:cs typeface="Times New Roman" pitchFamily="18" charset="0"/>
              </a:rPr>
              <a:t>. </a:t>
            </a:r>
            <a:r>
              <a:rPr lang="nl-NL" sz="1400" err="1" smtClean="0">
                <a:latin typeface="Times New Roman" pitchFamily="18" charset="0"/>
                <a:cs typeface="Times New Roman" pitchFamily="18" charset="0"/>
              </a:rPr>
              <a:t>Trung ương </a:t>
            </a:r>
            <a:r>
              <a:rPr lang="nl-NL" sz="1400" smtClean="0">
                <a:latin typeface="Times New Roman" pitchFamily="18" charset="0"/>
                <a:cs typeface="Times New Roman" pitchFamily="18" charset="0"/>
              </a:rPr>
              <a:t>Đoàn, </a:t>
            </a:r>
            <a:r>
              <a:rPr lang="nl-NL" sz="1400" err="1" smtClean="0">
                <a:latin typeface="Times New Roman" pitchFamily="18" charset="0"/>
                <a:cs typeface="Times New Roman" pitchFamily="18" charset="0"/>
              </a:rPr>
              <a:t>Trung ương Hội LHTN Việt Nam, Hội Sinh viên Việt Nam </a:t>
            </a:r>
            <a:r>
              <a:rPr lang="nl-NL" sz="1400" smtClean="0">
                <a:latin typeface="Times New Roman" pitchFamily="18" charset="0"/>
                <a:cs typeface="Times New Roman" pitchFamily="18" charset="0"/>
              </a:rPr>
              <a:t>đã </a:t>
            </a:r>
            <a:r>
              <a:rPr lang="nl-NL" sz="1400" err="1" smtClean="0">
                <a:latin typeface="Times New Roman" pitchFamily="18" charset="0"/>
                <a:cs typeface="Times New Roman" pitchFamily="18" charset="0"/>
              </a:rPr>
              <a:t>chỉ đạo các cấp bộ </a:t>
            </a:r>
            <a:r>
              <a:rPr lang="nl-NL" sz="1400" smtClean="0">
                <a:latin typeface="Times New Roman" pitchFamily="18" charset="0"/>
                <a:cs typeface="Times New Roman" pitchFamily="18" charset="0"/>
              </a:rPr>
              <a:t>Đoàn, Hội </a:t>
            </a:r>
            <a:r>
              <a:rPr lang="nl-NL" sz="1400" err="1" smtClean="0">
                <a:latin typeface="Times New Roman" pitchFamily="18" charset="0"/>
                <a:cs typeface="Times New Roman" pitchFamily="18" charset="0"/>
              </a:rPr>
              <a:t>triển khai việc lấy ý kiến đóng góp của các hội viên, thanh niên, giảng viên, sinh viên vào dự thảo văn kiện Đại hội XII của Đảng. </a:t>
            </a:r>
            <a:r>
              <a:rPr lang="nl-NL" sz="1400" smtClean="0">
                <a:latin typeface="Times New Roman" pitchFamily="18" charset="0"/>
                <a:cs typeface="Times New Roman" pitchFamily="18" charset="0"/>
              </a:rPr>
              <a:t>Trong </a:t>
            </a:r>
            <a:r>
              <a:rPr lang="nl-NL" sz="1400" err="1" smtClean="0">
                <a:latin typeface="Times New Roman" pitchFamily="18" charset="0"/>
                <a:cs typeface="Times New Roman" pitchFamily="18" charset="0"/>
              </a:rPr>
              <a:t>03 tháng qua, các cấp bộ Đoàn, cán bộ, đoàn viên, thanh niên đã tổ chức và tham gia sôi nổi các hoạt động góp ý Dự thảo văn kiện Đại hội XII của </a:t>
            </a:r>
            <a:r>
              <a:rPr lang="nl-NL" sz="1400" smtClean="0">
                <a:latin typeface="Times New Roman" pitchFamily="18" charset="0"/>
                <a:cs typeface="Times New Roman" pitchFamily="18" charset="0"/>
              </a:rPr>
              <a:t>Đảng.</a:t>
            </a:r>
            <a:endParaRPr lang="en-US" sz="1400" err="1" smtClean="0">
              <a:latin typeface="Times New Roman" pitchFamily="18" charset="0"/>
              <a:cs typeface="Times New Roman" pitchFamily="18" charset="0"/>
            </a:endParaRPr>
          </a:p>
          <a:p>
            <a:pPr algn="just" defTabSz="457200"/>
            <a:r>
              <a:rPr lang="nl-NL" sz="1400" err="1" smtClean="0">
                <a:latin typeface="Times New Roman" pitchFamily="18" charset="0"/>
                <a:cs typeface="Times New Roman" pitchFamily="18" charset="0"/>
              </a:rPr>
              <a:t>	Góp ý </a:t>
            </a:r>
            <a:r>
              <a:rPr lang="nb-NO" sz="1400" err="1" smtClean="0">
                <a:latin typeface="Times New Roman" pitchFamily="18" charset="0"/>
                <a:cs typeface="Times New Roman" pitchFamily="18" charset="0"/>
              </a:rPr>
              <a:t>dự thảo văn kiện Đại hội XII của Đảng </a:t>
            </a:r>
            <a:r>
              <a:rPr lang="nl-NL" sz="1400" err="1" smtClean="0">
                <a:latin typeface="Times New Roman" pitchFamily="18" charset="0"/>
                <a:cs typeface="Times New Roman" pitchFamily="18" charset="0"/>
              </a:rPr>
              <a:t>là sự kiện chính trị trọng đại của đất nước, trong đó có vai trò đóng góp của đoàn viên, thanh niên. Việc đóng góp ý kiến vào </a:t>
            </a:r>
            <a:r>
              <a:rPr lang="nb-NO" sz="1400" err="1" smtClean="0">
                <a:latin typeface="Times New Roman" pitchFamily="18" charset="0"/>
                <a:cs typeface="Times New Roman" pitchFamily="18" charset="0"/>
              </a:rPr>
              <a:t>Dự thảo văn kiện Đại hội XII của Đảng </a:t>
            </a:r>
            <a:r>
              <a:rPr lang="nl-NL" sz="1400" err="1" smtClean="0">
                <a:latin typeface="Times New Roman" pitchFamily="18" charset="0"/>
                <a:cs typeface="Times New Roman" pitchFamily="18" charset="0"/>
              </a:rPr>
              <a:t>là trách nhiệm, quyền lợi chính trị của đoàn viên, thanh </a:t>
            </a:r>
            <a:r>
              <a:rPr lang="nl-NL" sz="1400" smtClean="0">
                <a:latin typeface="Times New Roman" pitchFamily="18" charset="0"/>
                <a:cs typeface="Times New Roman" pitchFamily="18" charset="0"/>
              </a:rPr>
              <a:t>niên; </a:t>
            </a:r>
            <a:r>
              <a:rPr lang="nl-NL" sz="1400" err="1" smtClean="0">
                <a:latin typeface="Times New Roman" pitchFamily="18" charset="0"/>
                <a:cs typeface="Times New Roman" pitchFamily="18" charset="0"/>
              </a:rPr>
              <a:t>là hành động cụ thể, thiết thực, thể hiện tinh thần dân chủ, làm chủ của đoàn viên, thanh niên đối với các vấn đề quốc gia đại sựlớn của đất nước; thông qua đó, đoàn viên, thanh niên có cơ hội thể hiện quan điểm, chính kiến về toàn bộ bản </a:t>
            </a:r>
            <a:r>
              <a:rPr lang="nb-NO" sz="1400" smtClean="0">
                <a:latin typeface="Times New Roman" pitchFamily="18" charset="0"/>
                <a:cs typeface="Times New Roman" pitchFamily="18" charset="0"/>
              </a:rPr>
              <a:t>dự </a:t>
            </a:r>
            <a:r>
              <a:rPr lang="nb-NO" sz="1400" err="1" smtClean="0">
                <a:latin typeface="Times New Roman" pitchFamily="18" charset="0"/>
                <a:cs typeface="Times New Roman" pitchFamily="18" charset="0"/>
              </a:rPr>
              <a:t>thảo văn kiện Đại hội XII của Đảng</a:t>
            </a:r>
            <a:r>
              <a:rPr lang="nl-NL" sz="1400" smtClean="0">
                <a:latin typeface="Times New Roman" pitchFamily="18" charset="0"/>
                <a:cs typeface="Times New Roman" pitchFamily="18" charset="0"/>
              </a:rPr>
              <a:t>. </a:t>
            </a:r>
            <a:r>
              <a:rPr lang="nb-NO" sz="1400" smtClean="0">
                <a:latin typeface="Times New Roman" pitchFamily="18" charset="0"/>
                <a:cs typeface="Times New Roman" pitchFamily="18" charset="0"/>
              </a:rPr>
              <a:t>Các tỉnh, thành đoàn, đoàn trực thuộc, các cơ quan báo chí, truyền thông của Đoàn  đã </a:t>
            </a:r>
            <a:r>
              <a:rPr lang="nl-NL" sz="1400" smtClean="0">
                <a:latin typeface="Times New Roman" pitchFamily="18" charset="0"/>
                <a:cs typeface="Times New Roman" pitchFamily="18" charset="0"/>
              </a:rPr>
              <a:t>tuyên truyền, phổ biến dự thảo văn kiện Đại hội đại biểu toàn quốc lần thứ XII của Đảng đến đông đảo cán bộ đoàn, đoàn viên, thanh niên bằng nhiều hình thức: qua hệ thống báo chí, truyền hình, bản tin thanh niên, pano, băng rôn, sinh hoạt chi đoàn, chi hội...</a:t>
            </a:r>
          </a:p>
          <a:p>
            <a:pPr algn="just" defTabSz="457200"/>
            <a:r>
              <a:rPr lang="nl-NL" sz="1400" smtClean="0">
                <a:latin typeface="Times New Roman" pitchFamily="18" charset="0"/>
                <a:cs typeface="Times New Roman" pitchFamily="18" charset="0"/>
              </a:rPr>
              <a:t>	</a:t>
            </a:r>
            <a:r>
              <a:rPr lang="en-US" sz="1400" smtClean="0">
                <a:latin typeface="Times New Roman" pitchFamily="18" charset="0"/>
                <a:cs typeface="Times New Roman" pitchFamily="18" charset="0"/>
              </a:rPr>
              <a:t>Việc </a:t>
            </a:r>
            <a:r>
              <a:rPr lang="en-US" sz="1400" err="1" smtClean="0">
                <a:latin typeface="Times New Roman" pitchFamily="18" charset="0"/>
                <a:cs typeface="Times New Roman" pitchFamily="18" charset="0"/>
              </a:rPr>
              <a:t>tổ chức thảo luận, lấy ý kiến cán bộ Đoàn, đoàn viên, thanh niên ở trong nước và nước ngoài góp ý vào các dự thảo văn kiện Đại hội XII của </a:t>
            </a:r>
            <a:r>
              <a:rPr lang="en-US" sz="1400" smtClean="0">
                <a:latin typeface="Times New Roman" pitchFamily="18" charset="0"/>
                <a:cs typeface="Times New Roman" pitchFamily="18" charset="0"/>
              </a:rPr>
              <a:t>Đảng đã được </a:t>
            </a:r>
            <a:r>
              <a:rPr lang="en-US" sz="1400" err="1" smtClean="0">
                <a:latin typeface="Times New Roman" pitchFamily="18" charset="0"/>
                <a:cs typeface="Times New Roman" pitchFamily="18" charset="0"/>
              </a:rPr>
              <a:t>tiến hành một cách rộng rãi, dân chủ, công khai, khoa học, chặt chẽ, bảo đảm tiến độ, chất lượng, tiết kiệm, </a:t>
            </a:r>
            <a:r>
              <a:rPr lang="en-US" sz="1400" smtClean="0">
                <a:latin typeface="Times New Roman" pitchFamily="18" charset="0"/>
                <a:cs typeface="Times New Roman" pitchFamily="18" charset="0"/>
              </a:rPr>
              <a:t>phát </a:t>
            </a:r>
            <a:r>
              <a:rPr lang="en-US" sz="1400" err="1" smtClean="0">
                <a:latin typeface="Times New Roman" pitchFamily="18" charset="0"/>
                <a:cs typeface="Times New Roman" pitchFamily="18" charset="0"/>
              </a:rPr>
              <a:t>huy được trí tuệ tập </a:t>
            </a:r>
            <a:r>
              <a:rPr lang="en-US" sz="1400" smtClean="0">
                <a:latin typeface="Times New Roman" pitchFamily="18" charset="0"/>
                <a:cs typeface="Times New Roman" pitchFamily="18" charset="0"/>
              </a:rPr>
              <a:t>thể. Nhiều hình thức tổ chức đạt hiệu quả cao như: hội nghị, tọa đàm, diễn đàn góp ý trên báo chí, trên mạng Internet, sinh hoạt chi đoàn, chi hội…</a:t>
            </a:r>
            <a:r>
              <a:rPr lang="nb-NO" sz="1400" smtClean="0">
                <a:latin typeface="Times New Roman" pitchFamily="18" charset="0"/>
                <a:cs typeface="Times New Roman" pitchFamily="18" charset="0"/>
              </a:rPr>
              <a:t>nhận được nhiều ý kiến sâu sắc, có cơ sở lý luận và thực tiễn.</a:t>
            </a:r>
            <a:endParaRPr lang="en-US" sz="1400" err="1" smtClean="0">
              <a:latin typeface="Times New Roman" pitchFamily="18" charset="0"/>
              <a:cs typeface="Times New Roman" pitchFamily="18" charset="0"/>
            </a:endParaRPr>
          </a:p>
          <a:p>
            <a:pPr algn="just" defTabSz="457200"/>
            <a:r>
              <a:rPr lang="nb-NO" sz="1400" smtClean="0">
                <a:latin typeface="Times New Roman" pitchFamily="18" charset="0"/>
                <a:cs typeface="Times New Roman" pitchFamily="18" charset="0"/>
              </a:rPr>
              <a:t>	</a:t>
            </a:r>
            <a:r>
              <a:rPr lang="nb-NO" sz="1400" b="1" i="1" smtClean="0">
                <a:latin typeface="Times New Roman" pitchFamily="18" charset="0"/>
                <a:cs typeface="Times New Roman" pitchFamily="18" charset="0"/>
              </a:rPr>
              <a:t>* Một số kết quả cụ thể: </a:t>
            </a:r>
            <a:r>
              <a:rPr lang="nb-NO" sz="1400" smtClean="0">
                <a:latin typeface="Times New Roman" pitchFamily="18" charset="0"/>
                <a:cs typeface="Times New Roman" pitchFamily="18" charset="0"/>
              </a:rPr>
              <a:t>Cấp Trung ương đã tổ chức 12 </a:t>
            </a:r>
            <a:r>
              <a:rPr lang="nb-NO" sz="1400" err="1" smtClean="0">
                <a:latin typeface="Times New Roman" pitchFamily="18" charset="0"/>
                <a:cs typeface="Times New Roman" pitchFamily="18" charset="0"/>
              </a:rPr>
              <a:t>hội </a:t>
            </a:r>
            <a:r>
              <a:rPr lang="nb-NO" sz="1400" smtClean="0">
                <a:latin typeface="Times New Roman" pitchFamily="18" charset="0"/>
                <a:cs typeface="Times New Roman" pitchFamily="18" charset="0"/>
              </a:rPr>
              <a:t>nghị góp ý văn kiện trong các khối đối tượng thanh niên, thu hút 952 </a:t>
            </a:r>
            <a:r>
              <a:rPr lang="nb-NO" sz="1400" err="1" smtClean="0">
                <a:latin typeface="Times New Roman" pitchFamily="18" charset="0"/>
                <a:cs typeface="Times New Roman" pitchFamily="18" charset="0"/>
              </a:rPr>
              <a:t>đại </a:t>
            </a:r>
            <a:r>
              <a:rPr lang="nb-NO" sz="1400" smtClean="0">
                <a:latin typeface="Times New Roman" pitchFamily="18" charset="0"/>
                <a:cs typeface="Times New Roman" pitchFamily="18" charset="0"/>
              </a:rPr>
              <a:t>biểu tham dự, đã có 351 </a:t>
            </a:r>
            <a:r>
              <a:rPr lang="nb-NO" sz="1400" err="1" smtClean="0">
                <a:latin typeface="Times New Roman" pitchFamily="18" charset="0"/>
                <a:cs typeface="Times New Roman" pitchFamily="18" charset="0"/>
              </a:rPr>
              <a:t>ý kiến </a:t>
            </a:r>
            <a:r>
              <a:rPr lang="nb-NO" sz="1400" smtClean="0">
                <a:latin typeface="Times New Roman" pitchFamily="18" charset="0"/>
                <a:cs typeface="Times New Roman" pitchFamily="18" charset="0"/>
              </a:rPr>
              <a:t>phát biểu góp ý, tham luận. Các cấp bộ Đoàn đã tổ chức 87 </a:t>
            </a:r>
            <a:r>
              <a:rPr lang="nb-NO" sz="1400" err="1" smtClean="0">
                <a:latin typeface="Times New Roman" pitchFamily="18" charset="0"/>
                <a:cs typeface="Times New Roman" pitchFamily="18" charset="0"/>
              </a:rPr>
              <a:t>hội </a:t>
            </a:r>
            <a:r>
              <a:rPr lang="nb-NO" sz="1400" smtClean="0">
                <a:latin typeface="Times New Roman" pitchFamily="18" charset="0"/>
                <a:cs typeface="Times New Roman" pitchFamily="18" charset="0"/>
              </a:rPr>
              <a:t>nghị cấp tỉnh, 1.209 </a:t>
            </a:r>
            <a:r>
              <a:rPr lang="nb-NO" sz="1400" err="1" smtClean="0">
                <a:latin typeface="Times New Roman" pitchFamily="18" charset="0"/>
                <a:cs typeface="Times New Roman" pitchFamily="18" charset="0"/>
              </a:rPr>
              <a:t>hội </a:t>
            </a:r>
            <a:r>
              <a:rPr lang="nb-NO" sz="1400" smtClean="0">
                <a:latin typeface="Times New Roman" pitchFamily="18" charset="0"/>
                <a:cs typeface="Times New Roman" pitchFamily="18" charset="0"/>
              </a:rPr>
              <a:t>nghị cấp huyện, 536 </a:t>
            </a:r>
            <a:r>
              <a:rPr lang="nb-NO" sz="1400" err="1" smtClean="0">
                <a:latin typeface="Times New Roman" pitchFamily="18" charset="0"/>
                <a:cs typeface="Times New Roman" pitchFamily="18" charset="0"/>
              </a:rPr>
              <a:t>tham </a:t>
            </a:r>
            <a:r>
              <a:rPr lang="nb-NO" sz="1400" smtClean="0">
                <a:latin typeface="Times New Roman" pitchFamily="18" charset="0"/>
                <a:cs typeface="Times New Roman" pitchFamily="18" charset="0"/>
              </a:rPr>
              <a:t>luận báo cáo góp ý, thu hút 106.010 đoàn viên, thanh niên tham gia. Đã có 568</a:t>
            </a:r>
            <a:r>
              <a:rPr lang="en-US" sz="1400" smtClean="0">
                <a:latin typeface="Times New Roman" pitchFamily="18" charset="0"/>
                <a:cs typeface="Times New Roman" pitchFamily="18" charset="0"/>
              </a:rPr>
              <a:t> số </a:t>
            </a:r>
            <a:r>
              <a:rPr lang="en-US" sz="1400" err="1" smtClean="0">
                <a:latin typeface="Times New Roman" pitchFamily="18" charset="0"/>
                <a:cs typeface="Times New Roman" pitchFamily="18" charset="0"/>
              </a:rPr>
              <a:t>lượng tin bài, chuyên mục phản </a:t>
            </a:r>
            <a:r>
              <a:rPr lang="en-US" sz="1400" smtClean="0">
                <a:latin typeface="Times New Roman" pitchFamily="18" charset="0"/>
                <a:cs typeface="Times New Roman" pitchFamily="18" charset="0"/>
              </a:rPr>
              <a:t>ánh về hoạt động góp ý văn kiện </a:t>
            </a:r>
            <a:r>
              <a:rPr lang="en-US" sz="1400" err="1" smtClean="0">
                <a:latin typeface="Times New Roman" pitchFamily="18" charset="0"/>
                <a:cs typeface="Times New Roman" pitchFamily="18" charset="0"/>
              </a:rPr>
              <a:t>trên hệ thống trang web và báo chí của </a:t>
            </a:r>
            <a:r>
              <a:rPr lang="en-US" sz="1400" smtClean="0">
                <a:latin typeface="Times New Roman" pitchFamily="18" charset="0"/>
                <a:cs typeface="Times New Roman" pitchFamily="18" charset="0"/>
              </a:rPr>
              <a:t>Đoàn.</a:t>
            </a:r>
          </a:p>
          <a:p>
            <a:pPr algn="r" defTabSz="457200"/>
            <a:endParaRPr lang="en-US" sz="700" smtClean="0">
              <a:latin typeface="Times New Roman" pitchFamily="18" charset="0"/>
              <a:cs typeface="Times New Roman" pitchFamily="18" charset="0"/>
            </a:endParaRPr>
          </a:p>
          <a:p>
            <a:pPr algn="r" defTabSz="457200"/>
            <a:r>
              <a:rPr lang="en-US" sz="1400" b="1" i="1" smtClean="0">
                <a:latin typeface="Times New Roman" pitchFamily="18" charset="0"/>
                <a:cs typeface="Times New Roman" pitchFamily="18" charset="0"/>
              </a:rPr>
              <a:t>(Ban Tuyên giáo Trung ương Đoàn)</a:t>
            </a:r>
            <a:endParaRPr lang="en-US" sz="1400" b="1" i="1" err="1" smtClean="0">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smtClean="0"/>
                <a:t>8</a:t>
              </a:r>
            </a:p>
            <a:p>
              <a:pPr algn="ctr"/>
              <a:r>
                <a:rPr lang="en-US" sz="800" b="1" smtClean="0"/>
                <a:t>THÁNG 11  </a:t>
              </a:r>
            </a:p>
            <a:p>
              <a:pPr algn="ctr"/>
              <a:r>
                <a:rPr lang="en-US" sz="800" b="1" smtClean="0"/>
                <a:t>2015</a:t>
              </a:r>
              <a:endParaRPr lang="en-US" sz="800" b="1"/>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 xmlns:a14="http://schemas.microsoft.com/office/drawing/2010/main">
                      <a14:imgLayer r:embed="rId6">
                        <a14:imgEffect>
                          <a14:sharpenSoften amount="-50000"/>
                        </a14:imgEffect>
                      </a14:imgLayer>
                    </a14:imgProps>
                  </a:ext>
                  <a:ext uri="{28A0092B-C50C-407E-A947-70E740481C1C}">
                    <a14:useLocalDpi xmlns=""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smtClean="0">
                  <a:solidFill>
                    <a:schemeClr val="bg1"/>
                  </a:solidFill>
                  <a:effectLst>
                    <a:glow rad="101600">
                      <a:srgbClr val="FF0000">
                        <a:alpha val="60000"/>
                      </a:srgbClr>
                    </a:glow>
                  </a:effectLst>
                  <a:latin typeface="Calibri" panose="020F0502020204030204" pitchFamily="34" charset="0"/>
                </a:rPr>
                <a:t>THÔNG TIN THỜI SỰ</a:t>
              </a:r>
              <a:endParaRPr lang="en-US" sz="1500" b="1">
                <a:solidFill>
                  <a:schemeClr val="bg1"/>
                </a:solidFill>
                <a:effectLst>
                  <a:glow rad="101600">
                    <a:srgbClr val="FF0000">
                      <a:alpha val="60000"/>
                    </a:srgbClr>
                  </a:glow>
                </a:effectLst>
                <a:latin typeface="Calibri" panose="020F0502020204030204" pitchFamily="34" charset="0"/>
              </a:endParaRPr>
            </a:p>
          </p:txBody>
        </p:sp>
      </p:grpSp>
    </p:spTree>
    <p:extLst>
      <p:ext uri="{BB962C8B-B14F-4D97-AF65-F5344CB8AC3E}">
        <p14:creationId xmlns="" xmlns:p14="http://schemas.microsoft.com/office/powerpoint/2010/main" val="21967385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33400" y="1066800"/>
            <a:ext cx="5829300" cy="9038372"/>
          </a:xfrm>
          <a:prstGeom prst="rect">
            <a:avLst/>
          </a:prstGeom>
          <a:noFill/>
          <a:ln>
            <a:noFill/>
          </a:ln>
        </p:spPr>
        <p:txBody>
          <a:bodyPr wrap="square" lIns="0" tIns="0" rIns="0" bIns="914400" rtlCol="0" anchor="t" anchorCtr="0">
            <a:spAutoFit/>
          </a:bodyPr>
          <a:lstStyle/>
          <a:p>
            <a:pPr algn="ctr"/>
            <a:endParaRPr lang="en-US" sz="500" b="1" smtClean="0">
              <a:latin typeface="Times New Roman" pitchFamily="18" charset="0"/>
              <a:cs typeface="Times New Roman" pitchFamily="18" charset="0"/>
            </a:endParaRPr>
          </a:p>
          <a:p>
            <a:pPr algn="ctr"/>
            <a:r>
              <a:rPr lang="en-US" b="1" smtClean="0">
                <a:latin typeface="Times New Roman" pitchFamily="18" charset="0"/>
                <a:cs typeface="Times New Roman" pitchFamily="18" charset="0"/>
              </a:rPr>
              <a:t>Tuổi trẻ cả nước kiến nghị bổ sung, chỉnh sửa nội dung </a:t>
            </a:r>
          </a:p>
          <a:p>
            <a:pPr algn="ctr"/>
            <a:r>
              <a:rPr lang="en-US" b="1" smtClean="0">
                <a:latin typeface="Times New Roman" pitchFamily="18" charset="0"/>
                <a:cs typeface="Times New Roman" pitchFamily="18" charset="0"/>
              </a:rPr>
              <a:t>về thế hệ trẻ trong dự thảo Văn kiện Đại hội XII của Đảng</a:t>
            </a:r>
          </a:p>
          <a:p>
            <a:pPr algn="ctr"/>
            <a:r>
              <a:rPr lang="en-US" sz="1400" b="1" smtClean="0">
                <a:latin typeface="Times New Roman" pitchFamily="18" charset="0"/>
                <a:cs typeface="Times New Roman" pitchFamily="18" charset="0"/>
              </a:rPr>
              <a:t>	</a:t>
            </a:r>
          </a:p>
          <a:p>
            <a:pPr algn="just" defTabSz="457200">
              <a:spcBef>
                <a:spcPts val="200"/>
              </a:spcBef>
              <a:spcAft>
                <a:spcPts val="200"/>
              </a:spcAft>
            </a:pPr>
            <a:r>
              <a:rPr lang="en-US" sz="1400" smtClean="0">
                <a:latin typeface="Times New Roman" pitchFamily="18" charset="0"/>
                <a:cs typeface="Times New Roman" pitchFamily="18" charset="0"/>
              </a:rPr>
              <a:t>	Thực hiện Thông báo Kết luận số 194-TB/TW, ngày 5/2/2015 của Bộ Chính trị, Hướng dẫn số 165-HD/BTGTW ngày 21/5/2015 của Ban Tuyên giáo Trung ương về việc thảo luận, góp ý kiến các dự thảo văn kiện Đại hội XII của Đảng, Ban Bí thư Trung ương Đoàn đã </a:t>
            </a:r>
            <a:r>
              <a:rPr lang="nl-NL" sz="1400" smtClean="0">
                <a:latin typeface="Times New Roman" pitchFamily="18" charset="0"/>
                <a:cs typeface="Times New Roman" pitchFamily="18" charset="0"/>
              </a:rPr>
              <a:t>ban hành </a:t>
            </a:r>
            <a:r>
              <a:rPr lang="en-US" sz="1400" smtClean="0">
                <a:latin typeface="Times New Roman" pitchFamily="18" charset="0"/>
                <a:cs typeface="Times New Roman" pitchFamily="18" charset="0"/>
              </a:rPr>
              <a:t>K</a:t>
            </a:r>
            <a:r>
              <a:rPr lang="nl-NL" sz="1400" smtClean="0">
                <a:latin typeface="Times New Roman" pitchFamily="18" charset="0"/>
                <a:cs typeface="Times New Roman" pitchFamily="18" charset="0"/>
              </a:rPr>
              <a:t>ế hoạch số 369-KH/TWĐTN-BTG ngày 02/7/2015 về việc tổ chức lấy ý kiến cán bộ Đoàn, đoàn viên, thanh niên góp ý Dự thảo văn kiện Đại hội XII của Đảng và đã tích cực chỉ đạo các cấp bộ Đoàn tổ chức thực hiện.</a:t>
            </a:r>
          </a:p>
          <a:p>
            <a:pPr algn="just" defTabSz="457200">
              <a:spcBef>
                <a:spcPts val="200"/>
              </a:spcBef>
              <a:spcAft>
                <a:spcPts val="200"/>
              </a:spcAft>
            </a:pPr>
            <a:endParaRPr lang="nl-NL" sz="1400" smtClean="0">
              <a:latin typeface="Times New Roman" pitchFamily="18" charset="0"/>
              <a:cs typeface="Times New Roman" pitchFamily="18" charset="0"/>
            </a:endParaRPr>
          </a:p>
          <a:p>
            <a:pPr algn="just" defTabSz="457200">
              <a:spcBef>
                <a:spcPts val="200"/>
              </a:spcBef>
              <a:spcAft>
                <a:spcPts val="200"/>
              </a:spcAft>
            </a:pPr>
            <a:endParaRPr lang="nl-NL" sz="1400" smtClean="0">
              <a:latin typeface="Times New Roman" pitchFamily="18" charset="0"/>
              <a:cs typeface="Times New Roman" pitchFamily="18" charset="0"/>
            </a:endParaRPr>
          </a:p>
          <a:p>
            <a:pPr algn="just" defTabSz="457200">
              <a:spcBef>
                <a:spcPts val="200"/>
              </a:spcBef>
              <a:spcAft>
                <a:spcPts val="200"/>
              </a:spcAft>
            </a:pPr>
            <a:endParaRPr lang="nl-NL" sz="1400" smtClean="0">
              <a:latin typeface="Times New Roman" pitchFamily="18" charset="0"/>
              <a:cs typeface="Times New Roman" pitchFamily="18" charset="0"/>
            </a:endParaRPr>
          </a:p>
          <a:p>
            <a:pPr algn="just" defTabSz="457200">
              <a:spcBef>
                <a:spcPts val="200"/>
              </a:spcBef>
              <a:spcAft>
                <a:spcPts val="200"/>
              </a:spcAft>
            </a:pPr>
            <a:endParaRPr lang="nl-NL" sz="1400" smtClean="0">
              <a:latin typeface="Times New Roman" pitchFamily="18" charset="0"/>
              <a:cs typeface="Times New Roman" pitchFamily="18" charset="0"/>
            </a:endParaRPr>
          </a:p>
          <a:p>
            <a:pPr algn="just" defTabSz="457200">
              <a:spcBef>
                <a:spcPts val="200"/>
              </a:spcBef>
              <a:spcAft>
                <a:spcPts val="200"/>
              </a:spcAft>
            </a:pPr>
            <a:endParaRPr lang="nl-NL" sz="1400" smtClean="0">
              <a:latin typeface="Times New Roman" pitchFamily="18" charset="0"/>
              <a:cs typeface="Times New Roman" pitchFamily="18" charset="0"/>
            </a:endParaRPr>
          </a:p>
          <a:p>
            <a:pPr algn="just" defTabSz="457200">
              <a:spcBef>
                <a:spcPts val="200"/>
              </a:spcBef>
              <a:spcAft>
                <a:spcPts val="200"/>
              </a:spcAft>
            </a:pPr>
            <a:endParaRPr lang="nl-NL" sz="1400" smtClean="0">
              <a:latin typeface="Times New Roman" pitchFamily="18" charset="0"/>
              <a:cs typeface="Times New Roman" pitchFamily="18" charset="0"/>
            </a:endParaRPr>
          </a:p>
          <a:p>
            <a:pPr algn="just" defTabSz="457200">
              <a:spcBef>
                <a:spcPts val="200"/>
              </a:spcBef>
              <a:spcAft>
                <a:spcPts val="200"/>
              </a:spcAft>
            </a:pPr>
            <a:endParaRPr lang="nl-NL" sz="1400" smtClean="0">
              <a:latin typeface="Times New Roman" pitchFamily="18" charset="0"/>
              <a:cs typeface="Times New Roman" pitchFamily="18" charset="0"/>
            </a:endParaRPr>
          </a:p>
          <a:p>
            <a:pPr algn="just" defTabSz="457200">
              <a:spcBef>
                <a:spcPts val="200"/>
              </a:spcBef>
              <a:spcAft>
                <a:spcPts val="200"/>
              </a:spcAft>
            </a:pPr>
            <a:endParaRPr lang="nl-NL" sz="1400" smtClean="0">
              <a:latin typeface="Times New Roman" pitchFamily="18" charset="0"/>
              <a:cs typeface="Times New Roman" pitchFamily="18" charset="0"/>
            </a:endParaRPr>
          </a:p>
          <a:p>
            <a:pPr algn="just" defTabSz="457200">
              <a:spcBef>
                <a:spcPts val="200"/>
              </a:spcBef>
              <a:spcAft>
                <a:spcPts val="200"/>
              </a:spcAft>
            </a:pPr>
            <a:endParaRPr lang="nl-NL" sz="1400" smtClean="0">
              <a:latin typeface="Times New Roman" pitchFamily="18" charset="0"/>
              <a:cs typeface="Times New Roman" pitchFamily="18" charset="0"/>
            </a:endParaRPr>
          </a:p>
          <a:p>
            <a:pPr algn="just" defTabSz="457200">
              <a:spcBef>
                <a:spcPts val="200"/>
              </a:spcBef>
              <a:spcAft>
                <a:spcPts val="200"/>
              </a:spcAft>
            </a:pPr>
            <a:r>
              <a:rPr lang="nl-NL" sz="1400" smtClean="0">
                <a:latin typeface="Times New Roman" pitchFamily="18" charset="0"/>
                <a:cs typeface="Times New Roman" pitchFamily="18" charset="0"/>
              </a:rPr>
              <a:t>	Trong 03 tháng qua, các cấp bộ Đoàn, cán bộ, đoàn viên, thanh niên đã tổ chức và tham gia sôi nổi các hoạt động góp ý Dự thảo văn kiện Đại hội XII của Đảng. Trên cơ sở tổng hợp các ý kiến góp ý Dự thảo Văn kiện Đại hội XII của Đảng của các cấp bộ Đoàn từ Trung ương đến địa phương, của đoàn viên, thanh niên trong cả nước, thay mặt tuổi trẻ cả nước, Ban Bí thư Trung ương Đoàn </a:t>
            </a:r>
            <a:r>
              <a:rPr lang="en-US" sz="1400" smtClean="0">
                <a:latin typeface="Times New Roman" pitchFamily="18" charset="0"/>
                <a:cs typeface="Times New Roman" pitchFamily="18" charset="0"/>
              </a:rPr>
              <a:t>TNCS Hồ Chí Minh kiến nghị Tiểu ban Nội dung Đại hội đại biểu toàn quốc lần thứ XII của Đảng bổ sung, chỉnh sửa nội dung về thế hệ trẻ trong dự thảo văn kiện Đại hội đại biểu toàn quốc lần thứ XII của Đảng, cụ thể như sau:</a:t>
            </a:r>
          </a:p>
          <a:p>
            <a:pPr algn="just" defTabSz="457200">
              <a:spcBef>
                <a:spcPts val="200"/>
              </a:spcBef>
              <a:spcAft>
                <a:spcPts val="200"/>
              </a:spcAft>
            </a:pPr>
            <a:r>
              <a:rPr lang="en-US" sz="1400" smtClean="0">
                <a:latin typeface="Times New Roman" pitchFamily="18" charset="0"/>
                <a:cs typeface="Times New Roman" pitchFamily="18" charset="0"/>
              </a:rPr>
              <a:t>	Hiện nay, ở khổ 8, phần </a:t>
            </a:r>
            <a:r>
              <a:rPr lang="en-US" sz="1400" b="1" i="1" smtClean="0">
                <a:latin typeface="Times New Roman" pitchFamily="18" charset="0"/>
                <a:cs typeface="Times New Roman" pitchFamily="18" charset="0"/>
              </a:rPr>
              <a:t>“Phương hướng, nhiệm vụ”</a:t>
            </a:r>
            <a:r>
              <a:rPr lang="en-US" sz="1400" b="1" smtClean="0">
                <a:latin typeface="Times New Roman" pitchFamily="18" charset="0"/>
                <a:cs typeface="Times New Roman" pitchFamily="18" charset="0"/>
              </a:rPr>
              <a:t>,</a:t>
            </a:r>
            <a:r>
              <a:rPr lang="en-US" sz="1400" b="1" i="1" smtClean="0">
                <a:latin typeface="Times New Roman" pitchFamily="18" charset="0"/>
                <a:cs typeface="Times New Roman" pitchFamily="18" charset="0"/>
              </a:rPr>
              <a:t> </a:t>
            </a:r>
            <a:r>
              <a:rPr lang="nl-NL" sz="1400" smtClean="0">
                <a:latin typeface="Times New Roman" pitchFamily="18" charset="0"/>
                <a:cs typeface="Times New Roman" pitchFamily="18" charset="0"/>
              </a:rPr>
              <a:t>mục XII </a:t>
            </a:r>
            <a:r>
              <a:rPr lang="nl-NL" sz="1400" b="1" i="1" smtClean="0">
                <a:latin typeface="Times New Roman" pitchFamily="18" charset="0"/>
                <a:cs typeface="Times New Roman" pitchFamily="18" charset="0"/>
              </a:rPr>
              <a:t>“Phát huy sức mạnh đại đoàn kết toàn dân tộc”</a:t>
            </a:r>
            <a:r>
              <a:rPr lang="nl-NL" sz="1400" smtClean="0">
                <a:latin typeface="Times New Roman" pitchFamily="18" charset="0"/>
                <a:cs typeface="Times New Roman" pitchFamily="18" charset="0"/>
              </a:rPr>
              <a:t>, dự thảo </a:t>
            </a:r>
            <a:r>
              <a:rPr lang="nl-NL" sz="1400" b="1" i="1" smtClean="0">
                <a:latin typeface="Times New Roman" pitchFamily="18" charset="0"/>
                <a:cs typeface="Times New Roman" pitchFamily="18" charset="0"/>
              </a:rPr>
              <a:t>Báo cáo chính trị</a:t>
            </a:r>
            <a:r>
              <a:rPr lang="nl-NL" sz="1400" smtClean="0">
                <a:latin typeface="Times New Roman" pitchFamily="18" charset="0"/>
                <a:cs typeface="Times New Roman" pitchFamily="18" charset="0"/>
              </a:rPr>
              <a:t> </a:t>
            </a:r>
            <a:r>
              <a:rPr lang="en-US" sz="1400" smtClean="0">
                <a:latin typeface="Times New Roman" pitchFamily="18" charset="0"/>
                <a:cs typeface="Times New Roman" pitchFamily="18" charset="0"/>
              </a:rPr>
              <a:t>Đại hội XII của Đảng, phần về thế hệ trẻ có nội dung như sau</a:t>
            </a:r>
            <a:r>
              <a:rPr lang="nl-NL" sz="1400" smtClean="0">
                <a:latin typeface="Times New Roman" pitchFamily="18" charset="0"/>
                <a:cs typeface="Times New Roman" pitchFamily="18" charset="0"/>
              </a:rPr>
              <a:t>: </a:t>
            </a:r>
            <a:r>
              <a:rPr lang="en-US" sz="1400" i="1" smtClean="0">
                <a:latin typeface="Times New Roman" pitchFamily="18" charset="0"/>
                <a:cs typeface="Times New Roman" pitchFamily="18" charset="0"/>
              </a:rPr>
              <a:t>“Đổi mới nội dung, phương thức giáo dục chính trị, tư tưởng, lý tưởng, truyền thống, bồi dưỡng lý tưởng cách mạng, xây dựng đạo đức, lối sống lành mạnh cho thế hệ trẻ. Có</a:t>
            </a:r>
            <a:r>
              <a:rPr lang="en-US" sz="1400" b="1" i="1" smtClean="0">
                <a:latin typeface="Times New Roman" pitchFamily="18" charset="0"/>
                <a:cs typeface="Times New Roman" pitchFamily="18" charset="0"/>
              </a:rPr>
              <a:t> </a:t>
            </a:r>
            <a:r>
              <a:rPr lang="en-US" sz="1400" i="1" smtClean="0">
                <a:latin typeface="Times New Roman" pitchFamily="18" charset="0"/>
                <a:cs typeface="Times New Roman" pitchFamily="18" charset="0"/>
              </a:rPr>
              <a:t>cơ chế, chính sách phù hợp tạo điều kiện học tập, nghiên cứu, lao động, giải trí, phát triển trí tuệ, thể lực cho thế hệ trẻ. Khuyến khích, cổ vũ thanh niên nuôi dưỡng ước mơ, </a:t>
            </a:r>
            <a:endParaRPr lang="en-US" sz="1300" b="1" i="1" err="1" smtClean="0">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a:solidFill>
                <a:prstClr val="black"/>
              </a:solidFill>
            </a:endParaRPr>
          </a:p>
        </p:txBody>
      </p:sp>
      <p:grpSp>
        <p:nvGrpSpPr>
          <p:cNvPr id="2"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smtClean="0"/>
                <a:t>9</a:t>
              </a:r>
            </a:p>
            <a:p>
              <a:pPr algn="ctr"/>
              <a:r>
                <a:rPr lang="en-US" sz="800" b="1" smtClean="0"/>
                <a:t>THÁNG 11  </a:t>
              </a:r>
            </a:p>
            <a:p>
              <a:pPr algn="ctr"/>
              <a:r>
                <a:rPr lang="en-US" sz="800" b="1" smtClean="0"/>
                <a:t>2015</a:t>
              </a:r>
              <a:endParaRPr lang="en-US" sz="800" b="1"/>
            </a:p>
          </p:txBody>
        </p:sp>
      </p:grpSp>
      <p:grpSp>
        <p:nvGrpSpPr>
          <p:cNvPr id="3"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 xmlns:a14="http://schemas.microsoft.com/office/drawing/2010/main">
                      <a14:imgLayer r:embed="rId6">
                        <a14:imgEffect>
                          <a14:sharpenSoften amount="-50000"/>
                        </a14:imgEffect>
                      </a14:imgLayer>
                    </a14:imgProps>
                  </a:ext>
                  <a:ext uri="{28A0092B-C50C-407E-A947-70E740481C1C}">
                    <a14:useLocalDpi xmlns=""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smtClean="0">
                  <a:solidFill>
                    <a:schemeClr val="bg1"/>
                  </a:solidFill>
                  <a:effectLst>
                    <a:glow rad="101600">
                      <a:srgbClr val="FF0000">
                        <a:alpha val="60000"/>
                      </a:srgbClr>
                    </a:glow>
                  </a:effectLst>
                  <a:latin typeface="Calibri" panose="020F0502020204030204" pitchFamily="34" charset="0"/>
                </a:rPr>
                <a:t>THÔNG TIN THỜI SỰ</a:t>
              </a:r>
              <a:endParaRPr lang="en-US" sz="1500" b="1">
                <a:solidFill>
                  <a:schemeClr val="bg1"/>
                </a:solidFill>
                <a:effectLst>
                  <a:glow rad="101600">
                    <a:srgbClr val="FF0000">
                      <a:alpha val="60000"/>
                    </a:srgbClr>
                  </a:glow>
                </a:effectLst>
                <a:latin typeface="Calibri" panose="020F0502020204030204" pitchFamily="34" charset="0"/>
              </a:endParaRPr>
            </a:p>
          </p:txBody>
        </p:sp>
      </p:grpSp>
      <p:pic>
        <p:nvPicPr>
          <p:cNvPr id="1026" name="Picture 2" descr="E:\Tam t9.2015\T11\images1398394_KHOIDANVAN.jpg"/>
          <p:cNvPicPr>
            <a:picLocks noChangeAspect="1" noChangeArrowheads="1"/>
          </p:cNvPicPr>
          <p:nvPr/>
        </p:nvPicPr>
        <p:blipFill>
          <a:blip r:embed="rId7" cstate="print"/>
          <a:srcRect/>
          <a:stretch>
            <a:fillRect/>
          </a:stretch>
        </p:blipFill>
        <p:spPr bwMode="auto">
          <a:xfrm>
            <a:off x="1905000" y="3505200"/>
            <a:ext cx="3152775" cy="2252802"/>
          </a:xfrm>
          <a:prstGeom prst="rect">
            <a:avLst/>
          </a:prstGeom>
          <a:noFill/>
        </p:spPr>
      </p:pic>
    </p:spTree>
    <p:extLst>
      <p:ext uri="{BB962C8B-B14F-4D97-AF65-F5344CB8AC3E}">
        <p14:creationId xmlns="" xmlns:p14="http://schemas.microsoft.com/office/powerpoint/2010/main" val="21967385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33400" y="1066800"/>
            <a:ext cx="5829300" cy="9171742"/>
          </a:xfrm>
          <a:prstGeom prst="rect">
            <a:avLst/>
          </a:prstGeom>
          <a:noFill/>
          <a:ln>
            <a:noFill/>
          </a:ln>
        </p:spPr>
        <p:txBody>
          <a:bodyPr wrap="square" lIns="0" tIns="0" rIns="0" bIns="914400" rtlCol="0" anchor="t" anchorCtr="0">
            <a:spAutoFit/>
          </a:bodyPr>
          <a:lstStyle/>
          <a:p>
            <a:pPr algn="ctr"/>
            <a:r>
              <a:rPr lang="en-US" sz="1700" b="1" smtClean="0">
                <a:latin typeface="Times" pitchFamily="18" charset="0"/>
                <a:cs typeface="Times" pitchFamily="18" charset="0"/>
              </a:rPr>
              <a:t>Tuổi trẻ cả nước kiến nghị bổ sung, chỉnh sửa nội dung </a:t>
            </a:r>
          </a:p>
          <a:p>
            <a:pPr algn="ctr"/>
            <a:r>
              <a:rPr lang="en-US" sz="1700" b="1" smtClean="0">
                <a:latin typeface="Times" pitchFamily="18" charset="0"/>
                <a:cs typeface="Times" pitchFamily="18" charset="0"/>
              </a:rPr>
              <a:t>về thế hệ trẻ trong dự thảo Văn kiện Đại hội XII của Đảng</a:t>
            </a:r>
          </a:p>
          <a:p>
            <a:pPr algn="ctr"/>
            <a:endParaRPr lang="en-US" sz="200" b="1" smtClean="0">
              <a:latin typeface="Times" pitchFamily="18" charset="0"/>
              <a:cs typeface="Times" pitchFamily="18" charset="0"/>
            </a:endParaRPr>
          </a:p>
          <a:p>
            <a:pPr algn="just" defTabSz="457200">
              <a:spcBef>
                <a:spcPts val="200"/>
              </a:spcBef>
              <a:spcAft>
                <a:spcPts val="200"/>
              </a:spcAft>
            </a:pPr>
            <a:r>
              <a:rPr lang="en-US" sz="1400" i="1" smtClean="0">
                <a:latin typeface="Times New Roman" pitchFamily="18" charset="0"/>
                <a:cs typeface="Times New Roman" pitchFamily="18" charset="0"/>
              </a:rPr>
              <a:t>hoài bão, xung kích, sáng tạo, làm chủ khoa học, công nghệ hiện đại. Phát huy vai trò của thế hệ trẻ trong sự nghiệp xây dựng và bảo vệ Tổ quốc. Thu hút rộng rãi thanh niên, thiếu niên và nhi đồng tham gia các tổ chức do Đoàn Thanh niên Cộng sản Hồ Chí Minh làm nòng cốt và phụ trách”.</a:t>
            </a:r>
            <a:endParaRPr lang="en-US" sz="1400" smtClean="0">
              <a:latin typeface="Times New Roman" pitchFamily="18" charset="0"/>
              <a:cs typeface="Times New Roman" pitchFamily="18" charset="0"/>
            </a:endParaRPr>
          </a:p>
          <a:p>
            <a:pPr algn="just" defTabSz="457200">
              <a:spcBef>
                <a:spcPts val="200"/>
              </a:spcBef>
              <a:spcAft>
                <a:spcPts val="200"/>
              </a:spcAft>
            </a:pPr>
            <a:r>
              <a:rPr lang="en-US" sz="1400" smtClean="0">
                <a:latin typeface="Times New Roman" pitchFamily="18" charset="0"/>
                <a:cs typeface="Times New Roman" pitchFamily="18" charset="0"/>
              </a:rPr>
              <a:t>	Ban Bí thư Trung ương Đoàn TNCS Hồ Chí Minh kiến nghị bổ sung, chỉnh sửa thành: </a:t>
            </a:r>
            <a:r>
              <a:rPr lang="en-US" sz="1400" i="1" smtClean="0">
                <a:latin typeface="Times New Roman" pitchFamily="18" charset="0"/>
                <a:cs typeface="Times New Roman" pitchFamily="18" charset="0"/>
              </a:rPr>
              <a:t>“</a:t>
            </a:r>
            <a:r>
              <a:rPr lang="en-US" sz="1400" b="1" i="1" smtClean="0">
                <a:latin typeface="Times New Roman" pitchFamily="18" charset="0"/>
                <a:cs typeface="Times New Roman" pitchFamily="18" charset="0"/>
              </a:rPr>
              <a:t>Tăng cường</a:t>
            </a:r>
            <a:r>
              <a:rPr lang="en-US" sz="1400" i="1" smtClean="0">
                <a:latin typeface="Times New Roman" pitchFamily="18" charset="0"/>
                <a:cs typeface="Times New Roman" pitchFamily="18" charset="0"/>
              </a:rPr>
              <a:t> giáo dục chính trị, tư tưởng, truyền thống, lý tưởng cách mạng, đạo đức, lối sống </a:t>
            </a:r>
            <a:r>
              <a:rPr lang="en-US" sz="1400" b="1" i="1" smtClean="0">
                <a:latin typeface="Times New Roman" pitchFamily="18" charset="0"/>
                <a:cs typeface="Times New Roman" pitchFamily="18" charset="0"/>
              </a:rPr>
              <a:t>văn hóa</a:t>
            </a:r>
            <a:r>
              <a:rPr lang="en-US" sz="1400" i="1" smtClean="0">
                <a:latin typeface="Times New Roman" pitchFamily="18" charset="0"/>
                <a:cs typeface="Times New Roman" pitchFamily="18" charset="0"/>
              </a:rPr>
              <a:t> cho thế hệ trẻ. </a:t>
            </a:r>
            <a:r>
              <a:rPr lang="en-US" sz="1400" b="1" i="1" smtClean="0">
                <a:latin typeface="Times New Roman" pitchFamily="18" charset="0"/>
                <a:cs typeface="Times New Roman" pitchFamily="18" charset="0"/>
              </a:rPr>
              <a:t>Tạo môi trường thuận lợi</a:t>
            </a:r>
            <a:r>
              <a:rPr lang="en-US" sz="1400" i="1" smtClean="0">
                <a:latin typeface="Times New Roman" pitchFamily="18" charset="0"/>
                <a:cs typeface="Times New Roman" pitchFamily="18" charset="0"/>
              </a:rPr>
              <a:t> để thế hệ trẻ được học tập, </a:t>
            </a:r>
            <a:r>
              <a:rPr lang="en-US" sz="1400" b="1" i="1" smtClean="0">
                <a:latin typeface="Times New Roman" pitchFamily="18" charset="0"/>
                <a:cs typeface="Times New Roman" pitchFamily="18" charset="0"/>
              </a:rPr>
              <a:t>rèn luyện</a:t>
            </a:r>
            <a:r>
              <a:rPr lang="en-US" sz="1400" i="1" smtClean="0">
                <a:latin typeface="Times New Roman" pitchFamily="18" charset="0"/>
                <a:cs typeface="Times New Roman" pitchFamily="18" charset="0"/>
              </a:rPr>
              <a:t>, nghiên cứu, lao động, giải trí, phát triển trí tuệ, thể lực và </a:t>
            </a:r>
            <a:r>
              <a:rPr lang="en-US" sz="1400" b="1" i="1" smtClean="0">
                <a:latin typeface="Times New Roman" pitchFamily="18" charset="0"/>
                <a:cs typeface="Times New Roman" pitchFamily="18" charset="0"/>
              </a:rPr>
              <a:t>kỹ năng</a:t>
            </a:r>
            <a:r>
              <a:rPr lang="en-US" sz="1400" i="1" smtClean="0">
                <a:latin typeface="Times New Roman" pitchFamily="18" charset="0"/>
                <a:cs typeface="Times New Roman" pitchFamily="18" charset="0"/>
              </a:rPr>
              <a:t>. Khuyến khích, cổ vũ thanh niên nuôi dưỡng ước mơ, hoài bão, xung kích, sáng tạo, làm chủ khoa học, công nghệ hiện đại, </a:t>
            </a:r>
            <a:r>
              <a:rPr lang="en-US" sz="1400" b="1" i="1" smtClean="0">
                <a:latin typeface="Times New Roman" pitchFamily="18" charset="0"/>
                <a:cs typeface="Times New Roman" pitchFamily="18" charset="0"/>
              </a:rPr>
              <a:t>đóng góp xứng đáng vào công cuộc</a:t>
            </a:r>
            <a:r>
              <a:rPr lang="en-US" sz="1400" i="1" smtClean="0">
                <a:latin typeface="Times New Roman" pitchFamily="18" charset="0"/>
                <a:cs typeface="Times New Roman" pitchFamily="18" charset="0"/>
              </a:rPr>
              <a:t> </a:t>
            </a:r>
            <a:r>
              <a:rPr lang="en-US" sz="1400" b="1" i="1" smtClean="0">
                <a:latin typeface="Times New Roman" pitchFamily="18" charset="0"/>
                <a:cs typeface="Times New Roman" pitchFamily="18" charset="0"/>
              </a:rPr>
              <a:t>phát triển kinh tế - xã hội</a:t>
            </a:r>
            <a:r>
              <a:rPr lang="en-US" sz="1400" i="1" smtClean="0">
                <a:latin typeface="Times New Roman" pitchFamily="18" charset="0"/>
                <a:cs typeface="Times New Roman" pitchFamily="18" charset="0"/>
              </a:rPr>
              <a:t> </a:t>
            </a:r>
            <a:r>
              <a:rPr lang="en-US" sz="1400" b="1" i="1" smtClean="0">
                <a:latin typeface="Times New Roman" pitchFamily="18" charset="0"/>
                <a:cs typeface="Times New Roman" pitchFamily="18" charset="0"/>
              </a:rPr>
              <a:t>và bảo vệ Tổ quốc</a:t>
            </a:r>
            <a:r>
              <a:rPr lang="en-US" sz="1400" i="1" smtClean="0">
                <a:latin typeface="Times New Roman" pitchFamily="18" charset="0"/>
                <a:cs typeface="Times New Roman" pitchFamily="18" charset="0"/>
              </a:rPr>
              <a:t>. Thu hút rộng rãi thanh niên, thiếu niên và nhi đồng tham gia các tổ chức do Đoàn TNCS Hồ Chí Minh làm nòng cốt và phụ trách”.</a:t>
            </a:r>
          </a:p>
          <a:p>
            <a:pPr algn="just" defTabSz="457200">
              <a:spcBef>
                <a:spcPts val="200"/>
              </a:spcBef>
              <a:spcAft>
                <a:spcPts val="200"/>
              </a:spcAft>
            </a:pPr>
            <a:r>
              <a:rPr lang="en-US" sz="1400" smtClean="0">
                <a:latin typeface="Times" pitchFamily="18" charset="0"/>
                <a:cs typeface="Times" pitchFamily="18" charset="0"/>
              </a:rPr>
              <a:t>	Việc kiến nghị sửa đổi, bổ sung những nội dung như trên dựa trên những cơ sở lý luận và thực tiễn sau:</a:t>
            </a:r>
          </a:p>
          <a:p>
            <a:pPr algn="just" defTabSz="457200"/>
            <a:r>
              <a:rPr lang="en-US" sz="1400" smtClean="0">
                <a:latin typeface="Times" pitchFamily="18" charset="0"/>
                <a:cs typeface="Times" pitchFamily="18" charset="0"/>
              </a:rPr>
              <a:t>	- Câu thứ nhất: </a:t>
            </a:r>
            <a:r>
              <a:rPr lang="en-US" sz="1400" i="1" smtClean="0">
                <a:latin typeface="Times" pitchFamily="18" charset="0"/>
                <a:cs typeface="Times" pitchFamily="18" charset="0"/>
              </a:rPr>
              <a:t>“Đổi mới nội dung, phương thức giáo dục chính trị, tư tưởng, lý tưởng, truyền thống, bồi dưỡng lý tưởng cách mạng, xây dựng đạo đức, lối sống lành mạnh cho thế hệ trẻ”</a:t>
            </a:r>
            <a:r>
              <a:rPr lang="en-US" sz="1400" smtClean="0">
                <a:latin typeface="Times" pitchFamily="18" charset="0"/>
                <a:cs typeface="Times" pitchFamily="18" charset="0"/>
              </a:rPr>
              <a:t>, đề nghị sửa lại thành: </a:t>
            </a:r>
            <a:r>
              <a:rPr lang="en-US" sz="1400" i="1" smtClean="0">
                <a:latin typeface="Times" pitchFamily="18" charset="0"/>
                <a:cs typeface="Times" pitchFamily="18" charset="0"/>
              </a:rPr>
              <a:t>“Tăng cường giáo dục chính trị, tư tưởng, truyền thống, lý tưởng cách mạng, đạo đức, lối sống văn hóa cho thế hệ trẻ”</a:t>
            </a:r>
            <a:r>
              <a:rPr lang="en-US" sz="1400" smtClean="0">
                <a:latin typeface="Times" pitchFamily="18" charset="0"/>
                <a:cs typeface="Times" pitchFamily="18" charset="0"/>
              </a:rPr>
              <a:t>.</a:t>
            </a:r>
          </a:p>
          <a:p>
            <a:pPr algn="just" defTabSz="457200"/>
            <a:r>
              <a:rPr lang="en-US" sz="1400" smtClean="0">
                <a:latin typeface="Times" pitchFamily="18" charset="0"/>
                <a:cs typeface="Times" pitchFamily="18" charset="0"/>
              </a:rPr>
              <a:t>	Ngày 24/3/2015, Ban Bí thư Trung ương Đảng đã ban hành Chỉ thị số 42-CT/TW với tiêu đề </a:t>
            </a:r>
            <a:r>
              <a:rPr lang="en-US" sz="1400" i="1" smtClean="0">
                <a:latin typeface="Times" pitchFamily="18" charset="0"/>
                <a:cs typeface="Times" pitchFamily="18" charset="0"/>
              </a:rPr>
              <a:t>“Tăng cường sự lãnh đạo của Đảng đối với công tác giáo dục lý tưởng cách mạng, đạo đức, lối sống văn hóa cho thế hệ trẻ giai đoạn 2015 - 2030”</a:t>
            </a:r>
            <a:r>
              <a:rPr lang="en-US" sz="1400" smtClean="0">
                <a:latin typeface="Times" pitchFamily="18" charset="0"/>
                <a:cs typeface="Times" pitchFamily="18" charset="0"/>
              </a:rPr>
              <a:t>. Đây đồng thời cũng là nhiệm vụ chiến lược mà Đảng đã xác định thực hiện lâu dài, xuyên suốt trong 15 năm tới. Trong đó, </a:t>
            </a:r>
            <a:r>
              <a:rPr lang="en-US" sz="1400" i="1" smtClean="0">
                <a:latin typeface="Times" pitchFamily="18" charset="0"/>
                <a:cs typeface="Times" pitchFamily="18" charset="0"/>
              </a:rPr>
              <a:t>“Đổi mới nội dung, phương thức giáo dục thế hệ trẻ”</a:t>
            </a:r>
            <a:r>
              <a:rPr lang="en-US" sz="1400" smtClean="0">
                <a:latin typeface="Times" pitchFamily="18" charset="0"/>
                <a:cs typeface="Times" pitchFamily="18" charset="0"/>
              </a:rPr>
              <a:t> chỉ là một trong các nhiệm vụ, giải pháp nhằm tăng cường công tác giáo dục lý tưởng cách mạng, đạo đức, lối sống văn hóa cho thế hệ trẻ. Cách diễn đạt mới thể hiện toàn diện hơn chủ trương tăng cường sự lãnh đạo của Đảng đối với công tác giáo dục lý tưởng cách mạng, đạo đức, lối sống văn hóa cho thế hệ trẻ</a:t>
            </a:r>
            <a:r>
              <a:rPr lang="en-US" sz="1400" i="1" smtClean="0">
                <a:latin typeface="Times" pitchFamily="18" charset="0"/>
                <a:cs typeface="Times" pitchFamily="18" charset="0"/>
              </a:rPr>
              <a:t> </a:t>
            </a:r>
            <a:r>
              <a:rPr lang="en-US" sz="1400" smtClean="0">
                <a:latin typeface="Times" pitchFamily="18" charset="0"/>
                <a:cs typeface="Times" pitchFamily="18" charset="0"/>
              </a:rPr>
              <a:t>theo tinh thần Chỉ thị số 42-CT/TW của Ban Bí thư Trung ương Đảng.</a:t>
            </a:r>
          </a:p>
          <a:p>
            <a:pPr algn="just" defTabSz="457200"/>
            <a:r>
              <a:rPr lang="en-US" sz="1400" smtClean="0">
                <a:latin typeface="Times" pitchFamily="18" charset="0"/>
                <a:cs typeface="Times" pitchFamily="18" charset="0"/>
              </a:rPr>
              <a:t>	- Câu thứ hai: </a:t>
            </a:r>
            <a:r>
              <a:rPr lang="en-US" sz="1400" i="1" smtClean="0">
                <a:latin typeface="Times" pitchFamily="18" charset="0"/>
                <a:cs typeface="Times" pitchFamily="18" charset="0"/>
              </a:rPr>
              <a:t>“Có cơ chế, chính sách phù hợp tạo điều kiện học tập, nghiên cứu, lao động, giải trí, phát triển trí tuệ, thể lực cho thế hệ trẻ”</a:t>
            </a:r>
            <a:r>
              <a:rPr lang="en-US" sz="1400" smtClean="0">
                <a:latin typeface="Times" pitchFamily="18" charset="0"/>
                <a:cs typeface="Times" pitchFamily="18" charset="0"/>
              </a:rPr>
              <a:t>, đề nghị sửa lại thành: </a:t>
            </a:r>
            <a:r>
              <a:rPr lang="en-US" sz="1400" i="1" smtClean="0">
                <a:latin typeface="Times" pitchFamily="18" charset="0"/>
                <a:cs typeface="Times" pitchFamily="18" charset="0"/>
              </a:rPr>
              <a:t>“</a:t>
            </a:r>
            <a:r>
              <a:rPr lang="en-US" sz="1400" b="1" i="1" smtClean="0">
                <a:latin typeface="Times" pitchFamily="18" charset="0"/>
                <a:cs typeface="Times" pitchFamily="18" charset="0"/>
              </a:rPr>
              <a:t>Tạo môi trường thuận lợi</a:t>
            </a:r>
            <a:r>
              <a:rPr lang="en-US" sz="1400" i="1" smtClean="0">
                <a:latin typeface="Times" pitchFamily="18" charset="0"/>
                <a:cs typeface="Times" pitchFamily="18" charset="0"/>
              </a:rPr>
              <a:t> để thế hệ trẻ được học tập, </a:t>
            </a:r>
            <a:r>
              <a:rPr lang="en-US" sz="1400" b="1" i="1" smtClean="0">
                <a:latin typeface="Times" pitchFamily="18" charset="0"/>
                <a:cs typeface="Times" pitchFamily="18" charset="0"/>
              </a:rPr>
              <a:t>rèn luyện,</a:t>
            </a:r>
            <a:r>
              <a:rPr lang="en-US" sz="1400" i="1" smtClean="0">
                <a:latin typeface="Times" pitchFamily="18" charset="0"/>
                <a:cs typeface="Times" pitchFamily="18" charset="0"/>
              </a:rPr>
              <a:t> nghiên cứu, lao động, giải trí, phát triển trí tuệ, thể lực và </a:t>
            </a:r>
            <a:r>
              <a:rPr lang="en-US" sz="1400" b="1" i="1" smtClean="0">
                <a:latin typeface="Times" pitchFamily="18" charset="0"/>
                <a:cs typeface="Times" pitchFamily="18" charset="0"/>
              </a:rPr>
              <a:t>kỹ năng</a:t>
            </a:r>
            <a:r>
              <a:rPr lang="en-US" sz="1400" i="1" smtClean="0">
                <a:latin typeface="Times" pitchFamily="18" charset="0"/>
                <a:cs typeface="Times" pitchFamily="18" charset="0"/>
              </a:rPr>
              <a:t>”</a:t>
            </a:r>
            <a:r>
              <a:rPr lang="en-US" sz="1400" smtClean="0">
                <a:latin typeface="Times" pitchFamily="18" charset="0"/>
                <a:cs typeface="Times" pitchFamily="18" charset="0"/>
              </a:rPr>
              <a:t>.</a:t>
            </a:r>
            <a:endParaRPr lang="en-US" sz="1400" b="1" i="1" err="1" smtClean="0">
              <a:latin typeface="Times" pitchFamily="18" charset="0"/>
              <a:cs typeface="Times"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a:solidFill>
                <a:prstClr val="black"/>
              </a:solidFill>
            </a:endParaRPr>
          </a:p>
        </p:txBody>
      </p:sp>
      <p:grpSp>
        <p:nvGrpSpPr>
          <p:cNvPr id="2"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smtClean="0"/>
                <a:t>10</a:t>
              </a:r>
            </a:p>
            <a:p>
              <a:pPr algn="ctr"/>
              <a:r>
                <a:rPr lang="en-US" sz="800" b="1" smtClean="0"/>
                <a:t>THÁNG 11  </a:t>
              </a:r>
            </a:p>
            <a:p>
              <a:pPr algn="ctr"/>
              <a:r>
                <a:rPr lang="en-US" sz="800" b="1" smtClean="0"/>
                <a:t>2015</a:t>
              </a:r>
              <a:endParaRPr lang="en-US" sz="800" b="1"/>
            </a:p>
          </p:txBody>
        </p:sp>
      </p:grpSp>
      <p:grpSp>
        <p:nvGrpSpPr>
          <p:cNvPr id="3"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 xmlns:a14="http://schemas.microsoft.com/office/drawing/2010/main">
                      <a14:imgLayer r:embed="rId6">
                        <a14:imgEffect>
                          <a14:sharpenSoften amount="-50000"/>
                        </a14:imgEffect>
                      </a14:imgLayer>
                    </a14:imgProps>
                  </a:ext>
                  <a:ext uri="{28A0092B-C50C-407E-A947-70E740481C1C}">
                    <a14:useLocalDpi xmlns=""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smtClean="0">
                  <a:solidFill>
                    <a:schemeClr val="bg1"/>
                  </a:solidFill>
                  <a:effectLst>
                    <a:glow rad="101600">
                      <a:srgbClr val="FF0000">
                        <a:alpha val="60000"/>
                      </a:srgbClr>
                    </a:glow>
                  </a:effectLst>
                  <a:latin typeface="Calibri" panose="020F0502020204030204" pitchFamily="34" charset="0"/>
                </a:rPr>
                <a:t>THÔNG TIN THỜI SỰ</a:t>
              </a:r>
              <a:endParaRPr lang="en-US" sz="1500" b="1">
                <a:solidFill>
                  <a:schemeClr val="bg1"/>
                </a:solidFill>
                <a:effectLst>
                  <a:glow rad="101600">
                    <a:srgbClr val="FF0000">
                      <a:alpha val="60000"/>
                    </a:srgbClr>
                  </a:glow>
                </a:effectLst>
                <a:latin typeface="Calibri" panose="020F0502020204030204" pitchFamily="34" charset="0"/>
              </a:endParaRPr>
            </a:p>
          </p:txBody>
        </p:sp>
      </p:grpSp>
    </p:spTree>
    <p:extLst>
      <p:ext uri="{BB962C8B-B14F-4D97-AF65-F5344CB8AC3E}">
        <p14:creationId xmlns="" xmlns:p14="http://schemas.microsoft.com/office/powerpoint/2010/main" val="21967385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33400" y="1066800"/>
            <a:ext cx="5829300" cy="9069149"/>
          </a:xfrm>
          <a:prstGeom prst="rect">
            <a:avLst/>
          </a:prstGeom>
          <a:noFill/>
          <a:ln>
            <a:noFill/>
          </a:ln>
        </p:spPr>
        <p:txBody>
          <a:bodyPr wrap="square" lIns="0" tIns="0" rIns="0" bIns="914400" rtlCol="0" anchor="t" anchorCtr="0">
            <a:spAutoFit/>
          </a:bodyPr>
          <a:lstStyle/>
          <a:p>
            <a:pPr algn="ctr"/>
            <a:r>
              <a:rPr lang="en-US" sz="1700" b="1" smtClean="0">
                <a:latin typeface="Times" pitchFamily="18" charset="0"/>
                <a:cs typeface="Times" pitchFamily="18" charset="0"/>
              </a:rPr>
              <a:t>Tuổi trẻ cả nước kiến nghị bổ sung, chỉnh sửa nội dung </a:t>
            </a:r>
          </a:p>
          <a:p>
            <a:pPr algn="ctr"/>
            <a:r>
              <a:rPr lang="en-US" sz="1700" b="1" smtClean="0">
                <a:latin typeface="Times" pitchFamily="18" charset="0"/>
                <a:cs typeface="Times" pitchFamily="18" charset="0"/>
              </a:rPr>
              <a:t>về thế hệ trẻ trong dự thảo Văn kiện Đại hội XII của Đảng</a:t>
            </a:r>
          </a:p>
          <a:p>
            <a:pPr algn="ctr"/>
            <a:endParaRPr lang="en-US" sz="200" b="1" smtClean="0">
              <a:latin typeface="Times" pitchFamily="18" charset="0"/>
              <a:cs typeface="Times" pitchFamily="18" charset="0"/>
            </a:endParaRPr>
          </a:p>
          <a:p>
            <a:pPr algn="just" defTabSz="457200"/>
            <a:r>
              <a:rPr lang="en-US" sz="1400" smtClean="0">
                <a:latin typeface="Times" pitchFamily="18" charset="0"/>
                <a:cs typeface="Times" pitchFamily="18" charset="0"/>
              </a:rPr>
              <a:t>	Ban Bí thư Trung ương Đoàn đề nghị thay đổi cụm từ “Có cơ chế, chính sách phù hợp” thành “Tạo môi trường thuận lợi” vì nội hàm của nó thể hiện đầy đủ, toàn diện sự quan tâm, chăm lo của Đảng đối với thế hệ trẻ, trong đó bao gồm cả việc có cơ chế, chính sách, tạo điều kiện để thế hệ trẻ học tập, rèn luyện, phấn đấu, trưởng thành. Nghị quyết số 25-NQ/TW của Ban Chấp hành Trung ương Đảng khóa X và Chỉ thị số 42-CT/TW của Ban Bí thư Trung ương Đảng khóa XI đều có nhóm giải pháp đề cập đến vấn đề này. </a:t>
            </a:r>
          </a:p>
          <a:p>
            <a:pPr algn="just" defTabSz="457200"/>
            <a:endParaRPr lang="en-US" sz="1400" smtClean="0">
              <a:latin typeface="Times" pitchFamily="18" charset="0"/>
              <a:cs typeface="Times" pitchFamily="18" charset="0"/>
            </a:endParaRPr>
          </a:p>
          <a:p>
            <a:pPr algn="just" defTabSz="457200"/>
            <a:endParaRPr lang="en-US" sz="1400" smtClean="0">
              <a:latin typeface="Times" pitchFamily="18" charset="0"/>
              <a:cs typeface="Times" pitchFamily="18" charset="0"/>
            </a:endParaRPr>
          </a:p>
          <a:p>
            <a:pPr algn="just" defTabSz="457200"/>
            <a:endParaRPr lang="en-US" sz="1400" smtClean="0">
              <a:latin typeface="Times" pitchFamily="18" charset="0"/>
              <a:cs typeface="Times" pitchFamily="18" charset="0"/>
            </a:endParaRPr>
          </a:p>
          <a:p>
            <a:pPr algn="just" defTabSz="457200"/>
            <a:endParaRPr lang="en-US" sz="1400" smtClean="0">
              <a:latin typeface="Times" pitchFamily="18" charset="0"/>
              <a:cs typeface="Times" pitchFamily="18" charset="0"/>
            </a:endParaRPr>
          </a:p>
          <a:p>
            <a:pPr algn="just" defTabSz="457200"/>
            <a:endParaRPr lang="en-US" sz="1400" smtClean="0">
              <a:latin typeface="Times" pitchFamily="18" charset="0"/>
              <a:cs typeface="Times" pitchFamily="18" charset="0"/>
            </a:endParaRPr>
          </a:p>
          <a:p>
            <a:pPr algn="just" defTabSz="457200"/>
            <a:endParaRPr lang="en-US" sz="1400" smtClean="0">
              <a:latin typeface="Times" pitchFamily="18" charset="0"/>
              <a:cs typeface="Times" pitchFamily="18" charset="0"/>
            </a:endParaRPr>
          </a:p>
          <a:p>
            <a:pPr algn="just" defTabSz="457200"/>
            <a:endParaRPr lang="en-US" sz="1400" smtClean="0">
              <a:latin typeface="Times" pitchFamily="18" charset="0"/>
              <a:cs typeface="Times" pitchFamily="18" charset="0"/>
            </a:endParaRPr>
          </a:p>
          <a:p>
            <a:pPr algn="just" defTabSz="457200"/>
            <a:endParaRPr lang="en-US" sz="1400" smtClean="0">
              <a:latin typeface="Times" pitchFamily="18" charset="0"/>
              <a:cs typeface="Times" pitchFamily="18" charset="0"/>
            </a:endParaRPr>
          </a:p>
          <a:p>
            <a:pPr algn="just" defTabSz="457200"/>
            <a:endParaRPr lang="en-US" sz="1400" smtClean="0">
              <a:latin typeface="Times" pitchFamily="18" charset="0"/>
              <a:cs typeface="Times" pitchFamily="18" charset="0"/>
            </a:endParaRPr>
          </a:p>
          <a:p>
            <a:pPr algn="just" defTabSz="457200"/>
            <a:r>
              <a:rPr lang="en-US" sz="1400" smtClean="0">
                <a:latin typeface="Times" pitchFamily="18" charset="0"/>
                <a:cs typeface="Times" pitchFamily="18" charset="0"/>
              </a:rPr>
              <a:t>	Ngoài ra, bổ sung thêm nội dung “rèn luyện” để thể hiện sự tự rèn luyện của thế hệ trẻ, bên cạnh việc được thụ hưởng quá trình giáo dục. Đề nghị bổ sung thêm nội dung “kỹ năng” vì xuất phát từ thực tiễn đời sống hiện nay, việc đào tạo và rèn luyện kỹ năng cho thế hệ trẻ là nhiệm vụ rất quan trọng, đã được xác định trong các chủ trương, nghị quyết của Đảng về thanh niên và công tác thanh niên những năm gần đây (Nghị quyết số 25-NQ/TW của Ban Chấp hành Trung ương Đảng khóa X, Chỉ thị số 42-CT/TW của Ban Bí thư Trung ương Đảng khóa XI). </a:t>
            </a:r>
          </a:p>
          <a:p>
            <a:pPr algn="just" defTabSz="457200"/>
            <a:r>
              <a:rPr lang="en-US" sz="1400" smtClean="0">
                <a:latin typeface="Times" pitchFamily="18" charset="0"/>
                <a:cs typeface="Times" pitchFamily="18" charset="0"/>
              </a:rPr>
              <a:t>	- Câu thứ ba và câu thứ tư: </a:t>
            </a:r>
            <a:r>
              <a:rPr lang="en-US" sz="1400" i="1" smtClean="0">
                <a:latin typeface="Times" pitchFamily="18" charset="0"/>
                <a:cs typeface="Times" pitchFamily="18" charset="0"/>
              </a:rPr>
              <a:t>“Khuyến khích, cổ vũ thanh niên nuôi dưỡng ước mơ, hoài bão, xung kích, sáng tạo, làm chủ khoa học, công nghệ hiện đại. Phát huy vai trò của thế hệ trẻ trong sự nghiệp xây dựng và bảo vệ Tổ quốc”</a:t>
            </a:r>
            <a:r>
              <a:rPr lang="en-US" sz="1400" smtClean="0">
                <a:latin typeface="Times" pitchFamily="18" charset="0"/>
                <a:cs typeface="Times" pitchFamily="18" charset="0"/>
              </a:rPr>
              <a:t>, đề nghị sửa lại như sau: </a:t>
            </a:r>
            <a:r>
              <a:rPr lang="en-US" sz="1400" i="1" smtClean="0">
                <a:latin typeface="Times" pitchFamily="18" charset="0"/>
                <a:cs typeface="Times" pitchFamily="18" charset="0"/>
              </a:rPr>
              <a:t>“Khuyến khích, cổ vũ thanh niên nuôi dưỡng ước mơ, hoài bão, xung kích, sáng tạo, làm chủ khoa học, công nghệ hiện đại, </a:t>
            </a:r>
            <a:r>
              <a:rPr lang="en-US" sz="1400" b="1" i="1" smtClean="0">
                <a:latin typeface="Times" pitchFamily="18" charset="0"/>
                <a:cs typeface="Times" pitchFamily="18" charset="0"/>
              </a:rPr>
              <a:t>đóng góp xứng đáng vào công cuộc phát triển kinh tế - xã hội</a:t>
            </a:r>
            <a:r>
              <a:rPr lang="en-US" sz="1400" i="1" smtClean="0">
                <a:latin typeface="Times" pitchFamily="18" charset="0"/>
                <a:cs typeface="Times" pitchFamily="18" charset="0"/>
              </a:rPr>
              <a:t> và bảo vệ Tổ quốc”</a:t>
            </a:r>
            <a:r>
              <a:rPr lang="en-US" sz="1400" smtClean="0">
                <a:latin typeface="Times" pitchFamily="18" charset="0"/>
                <a:cs typeface="Times" pitchFamily="18" charset="0"/>
              </a:rPr>
              <a:t>.</a:t>
            </a:r>
          </a:p>
          <a:p>
            <a:pPr algn="just" defTabSz="457200"/>
            <a:r>
              <a:rPr lang="en-US" sz="1400" smtClean="0">
                <a:latin typeface="Times" pitchFamily="18" charset="0"/>
                <a:cs typeface="Times" pitchFamily="18" charset="0"/>
              </a:rPr>
              <a:t>	Câu thứ ba và câu thứ tư cần ghép lại để tăng thêm tính cô đọng, rõ nghĩa của văn bản. Đồng thời, cần thay cụm từ </a:t>
            </a:r>
            <a:r>
              <a:rPr lang="en-US" sz="1400" i="1" smtClean="0">
                <a:latin typeface="Times" pitchFamily="18" charset="0"/>
                <a:cs typeface="Times" pitchFamily="18" charset="0"/>
              </a:rPr>
              <a:t>“sự nghiệp xây dựng và bảo vệ Tổ quốc”</a:t>
            </a:r>
            <a:r>
              <a:rPr lang="en-US" sz="1400" smtClean="0">
                <a:latin typeface="Times" pitchFamily="18" charset="0"/>
                <a:cs typeface="Times" pitchFamily="18" charset="0"/>
              </a:rPr>
              <a:t> bằng cụm từ </a:t>
            </a:r>
            <a:r>
              <a:rPr lang="en-US" sz="1400" b="1" i="1" smtClean="0">
                <a:latin typeface="Times" pitchFamily="18" charset="0"/>
                <a:cs typeface="Times" pitchFamily="18" charset="0"/>
              </a:rPr>
              <a:t>“đóng góp xứng đáng vào công cuộc phát triển kinh tế - xã hội và bảo vệ Tổ quốc”</a:t>
            </a:r>
            <a:r>
              <a:rPr lang="en-US" sz="1400" b="1" smtClean="0">
                <a:latin typeface="Times" pitchFamily="18" charset="0"/>
                <a:cs typeface="Times" pitchFamily="18" charset="0"/>
              </a:rPr>
              <a:t> </a:t>
            </a:r>
            <a:r>
              <a:rPr lang="en-US" sz="1400" smtClean="0">
                <a:latin typeface="Times" pitchFamily="18" charset="0"/>
                <a:cs typeface="Times" pitchFamily="18" charset="0"/>
              </a:rPr>
              <a:t>để thể hiện rõ hơn vai trò của thanh niên trong giai đoạn hiện nay. </a:t>
            </a:r>
          </a:p>
          <a:p>
            <a:pPr algn="r" defTabSz="457200"/>
            <a:r>
              <a:rPr lang="en-US" sz="1400" b="1" i="1" smtClean="0">
                <a:latin typeface="Times" pitchFamily="18" charset="0"/>
                <a:cs typeface="Times" pitchFamily="18" charset="0"/>
              </a:rPr>
              <a:t>BAN BÍ THƯ TRUNG ƯƠNG ĐOÀN</a:t>
            </a:r>
            <a:endParaRPr lang="en-US" sz="1400" b="1" i="1" err="1" smtClean="0">
              <a:latin typeface="Times" pitchFamily="18" charset="0"/>
              <a:cs typeface="Times"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a:solidFill>
                <a:prstClr val="black"/>
              </a:solidFill>
            </a:endParaRPr>
          </a:p>
        </p:txBody>
      </p:sp>
      <p:grpSp>
        <p:nvGrpSpPr>
          <p:cNvPr id="2"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smtClean="0"/>
                <a:t>11</a:t>
              </a:r>
            </a:p>
            <a:p>
              <a:pPr algn="ctr"/>
              <a:r>
                <a:rPr lang="en-US" sz="800" b="1" smtClean="0"/>
                <a:t>THÁNG 11  </a:t>
              </a:r>
            </a:p>
            <a:p>
              <a:pPr algn="ctr"/>
              <a:r>
                <a:rPr lang="en-US" sz="800" b="1" smtClean="0"/>
                <a:t>2015</a:t>
              </a:r>
              <a:endParaRPr lang="en-US" sz="800" b="1"/>
            </a:p>
          </p:txBody>
        </p:sp>
      </p:grpSp>
      <p:grpSp>
        <p:nvGrpSpPr>
          <p:cNvPr id="3"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 xmlns:a14="http://schemas.microsoft.com/office/drawing/2010/main">
                      <a14:imgLayer r:embed="rId6">
                        <a14:imgEffect>
                          <a14:sharpenSoften amount="-50000"/>
                        </a14:imgEffect>
                      </a14:imgLayer>
                    </a14:imgProps>
                  </a:ext>
                  <a:ext uri="{28A0092B-C50C-407E-A947-70E740481C1C}">
                    <a14:useLocalDpi xmlns=""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smtClean="0">
                  <a:solidFill>
                    <a:schemeClr val="bg1"/>
                  </a:solidFill>
                  <a:effectLst>
                    <a:glow rad="101600">
                      <a:srgbClr val="FF0000">
                        <a:alpha val="60000"/>
                      </a:srgbClr>
                    </a:glow>
                  </a:effectLst>
                  <a:latin typeface="Calibri" panose="020F0502020204030204" pitchFamily="34" charset="0"/>
                </a:rPr>
                <a:t>THÔNG TIN THỜI SỰ</a:t>
              </a:r>
              <a:endParaRPr lang="en-US" sz="1500" b="1">
                <a:solidFill>
                  <a:schemeClr val="bg1"/>
                </a:solidFill>
                <a:effectLst>
                  <a:glow rad="101600">
                    <a:srgbClr val="FF0000">
                      <a:alpha val="60000"/>
                    </a:srgbClr>
                  </a:glow>
                </a:effectLst>
                <a:latin typeface="Calibri" panose="020F0502020204030204" pitchFamily="34" charset="0"/>
              </a:endParaRPr>
            </a:p>
          </p:txBody>
        </p:sp>
      </p:grpSp>
      <p:pic>
        <p:nvPicPr>
          <p:cNvPr id="2050" name="Picture 2" descr="E:\Tam t9.2015\T11\anh_bai_chinhVH.jpg"/>
          <p:cNvPicPr>
            <a:picLocks noChangeAspect="1" noChangeArrowheads="1"/>
          </p:cNvPicPr>
          <p:nvPr/>
        </p:nvPicPr>
        <p:blipFill>
          <a:blip r:embed="rId7" cstate="print"/>
          <a:srcRect/>
          <a:stretch>
            <a:fillRect/>
          </a:stretch>
        </p:blipFill>
        <p:spPr bwMode="auto">
          <a:xfrm>
            <a:off x="2057400" y="3124200"/>
            <a:ext cx="2743200" cy="1828800"/>
          </a:xfrm>
          <a:prstGeom prst="rect">
            <a:avLst/>
          </a:prstGeom>
          <a:noFill/>
        </p:spPr>
      </p:pic>
    </p:spTree>
    <p:extLst>
      <p:ext uri="{BB962C8B-B14F-4D97-AF65-F5344CB8AC3E}">
        <p14:creationId xmlns="" xmlns:p14="http://schemas.microsoft.com/office/powerpoint/2010/main" val="21967385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smtClean="0"/>
                <a:t>12</a:t>
              </a:r>
            </a:p>
            <a:p>
              <a:pPr algn="ctr"/>
              <a:r>
                <a:rPr lang="en-US" sz="800" b="1" smtClean="0"/>
                <a:t>THÁNG 11  </a:t>
              </a:r>
            </a:p>
            <a:p>
              <a:pPr algn="ctr"/>
              <a:r>
                <a:rPr lang="en-US" sz="800" b="1" smtClean="0"/>
                <a:t>2015</a:t>
              </a:r>
              <a:endParaRPr lang="en-US" sz="800" b="1"/>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 xmlns:a14="http://schemas.microsoft.com/office/drawing/2010/main">
                      <a14:imgLayer r:embed="rId6">
                        <a14:imgEffect>
                          <a14:sharpenSoften amount="-50000"/>
                        </a14:imgEffect>
                      </a14:imgLayer>
                    </a14:imgProps>
                  </a:ext>
                  <a:ext uri="{28A0092B-C50C-407E-A947-70E740481C1C}">
                    <a14:useLocalDpi xmlns=""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smtClean="0">
                  <a:solidFill>
                    <a:schemeClr val="bg1"/>
                  </a:solidFill>
                  <a:effectLst>
                    <a:glow rad="101600">
                      <a:srgbClr val="FF0000">
                        <a:alpha val="60000"/>
                      </a:srgbClr>
                    </a:glow>
                  </a:effectLst>
                  <a:latin typeface="Calibri" panose="020F0502020204030204" pitchFamily="34" charset="0"/>
                </a:rPr>
                <a:t>THÔNG TIN THỜI SỰ</a:t>
              </a:r>
              <a:endParaRPr lang="en-US" sz="1500" b="1">
                <a:solidFill>
                  <a:schemeClr val="bg1"/>
                </a:solidFill>
                <a:effectLst>
                  <a:glow rad="101600">
                    <a:srgbClr val="FF0000">
                      <a:alpha val="60000"/>
                    </a:srgbClr>
                  </a:glow>
                </a:effectLst>
                <a:latin typeface="Calibri" panose="020F0502020204030204" pitchFamily="34" charset="0"/>
              </a:endParaRPr>
            </a:p>
          </p:txBody>
        </p:sp>
      </p:grpSp>
      <p:sp>
        <p:nvSpPr>
          <p:cNvPr id="14" name="TextBox 13"/>
          <p:cNvSpPr txBox="1"/>
          <p:nvPr/>
        </p:nvSpPr>
        <p:spPr>
          <a:xfrm>
            <a:off x="533400" y="1066800"/>
            <a:ext cx="5829300" cy="1169551"/>
          </a:xfrm>
          <a:prstGeom prst="rect">
            <a:avLst/>
          </a:prstGeom>
          <a:noFill/>
          <a:ln>
            <a:noFill/>
          </a:ln>
        </p:spPr>
        <p:txBody>
          <a:bodyPr wrap="square" lIns="0" tIns="0" rIns="0" bIns="914400" rtlCol="0" anchor="t" anchorCtr="0">
            <a:spAutoFit/>
          </a:bodyPr>
          <a:lstStyle/>
          <a:p>
            <a:pPr algn="ctr"/>
            <a:endParaRPr lang="en-US" sz="1600" i="1">
              <a:latin typeface="Arial" panose="020B0604020202020204" pitchFamily="34" charset="0"/>
              <a:cs typeface="Arial" panose="020B0604020202020204" pitchFamily="34" charset="0"/>
            </a:endParaRPr>
          </a:p>
        </p:txBody>
      </p:sp>
      <p:sp>
        <p:nvSpPr>
          <p:cNvPr id="17" name="TextBox 16"/>
          <p:cNvSpPr txBox="1"/>
          <p:nvPr/>
        </p:nvSpPr>
        <p:spPr>
          <a:xfrm>
            <a:off x="533400" y="1066800"/>
            <a:ext cx="5829300" cy="2231380"/>
          </a:xfrm>
          <a:prstGeom prst="rect">
            <a:avLst/>
          </a:prstGeom>
          <a:noFill/>
          <a:ln>
            <a:noFill/>
          </a:ln>
        </p:spPr>
        <p:txBody>
          <a:bodyPr wrap="square" lIns="0" tIns="0" rIns="0" bIns="914400" rtlCol="0" anchor="t" anchorCtr="0">
            <a:spAutoFit/>
          </a:bodyPr>
          <a:lstStyle/>
          <a:p>
            <a:pPr marL="0" lvl="1" indent="457200" algn="ctr" defTabSz="457200"/>
            <a:r>
              <a:rPr lang="en-US" sz="1500" b="1" smtClean="0">
                <a:latin typeface="Times New Roman" pitchFamily="18" charset="0"/>
                <a:cs typeface="Times New Roman" pitchFamily="18" charset="0"/>
              </a:rPr>
              <a:t>NHỮNG SỰ KIỆN, HOẠT ĐỘNG LỚN CỦA</a:t>
            </a:r>
          </a:p>
          <a:p>
            <a:pPr marL="0" lvl="1" indent="457200" algn="ctr" defTabSz="457200"/>
            <a:r>
              <a:rPr lang="en-US" sz="1500" b="1" smtClean="0">
                <a:latin typeface="Times New Roman" pitchFamily="18" charset="0"/>
                <a:cs typeface="Times New Roman" pitchFamily="18" charset="0"/>
              </a:rPr>
              <a:t>TRUNG ƯƠNG ĐOÀN TRONG THÁNG 11/2015</a:t>
            </a:r>
          </a:p>
          <a:p>
            <a:pPr marL="0" lvl="1" indent="457200" algn="ctr" defTabSz="457200">
              <a:lnSpc>
                <a:spcPct val="150000"/>
              </a:lnSpc>
              <a:spcBef>
                <a:spcPts val="600"/>
              </a:spcBef>
            </a:pPr>
            <a:endParaRPr lang="en-US" sz="1500" b="1">
              <a:latin typeface="Times New Roman" pitchFamily="18" charset="0"/>
              <a:cs typeface="Times New Roman" pitchFamily="18" charset="0"/>
            </a:endParaRPr>
          </a:p>
          <a:p>
            <a:pPr indent="457200" algn="just" defTabSz="457200">
              <a:lnSpc>
                <a:spcPct val="150000"/>
              </a:lnSpc>
              <a:spcBef>
                <a:spcPts val="600"/>
              </a:spcBef>
            </a:pPr>
            <a:r>
              <a:rPr lang="en-US" sz="1500" smtClean="0">
                <a:latin typeface="Times New Roman" pitchFamily="18" charset="0"/>
                <a:cs typeface="Times New Roman" pitchFamily="18" charset="0"/>
              </a:rPr>
              <a:t>   </a:t>
            </a:r>
            <a:endParaRPr lang="en-US" sz="1500" b="1">
              <a:latin typeface="Times New Roman" pitchFamily="18" charset="0"/>
              <a:cs typeface="Times New Roman" pitchFamily="18" charset="0"/>
            </a:endParaRPr>
          </a:p>
        </p:txBody>
      </p:sp>
      <p:graphicFrame>
        <p:nvGraphicFramePr>
          <p:cNvPr id="10" name="Diagram 9"/>
          <p:cNvGraphicFramePr/>
          <p:nvPr>
            <p:extLst>
              <p:ext uri="{D42A27DB-BD31-4B8C-83A1-F6EECF244321}">
                <p14:modId xmlns="" xmlns:p14="http://schemas.microsoft.com/office/powerpoint/2010/main" val="3323187503"/>
              </p:ext>
            </p:extLst>
          </p:nvPr>
        </p:nvGraphicFramePr>
        <p:xfrm>
          <a:off x="152400" y="1981200"/>
          <a:ext cx="6553200" cy="7162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 xmlns:p14="http://schemas.microsoft.com/office/powerpoint/2010/main" val="36764279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33400" y="2590800"/>
            <a:ext cx="5829300" cy="8079135"/>
          </a:xfrm>
          <a:prstGeom prst="rect">
            <a:avLst/>
          </a:prstGeom>
          <a:noFill/>
          <a:ln>
            <a:noFill/>
          </a:ln>
        </p:spPr>
        <p:txBody>
          <a:bodyPr wrap="square" lIns="0" tIns="0" rIns="0" bIns="914400" rtlCol="0" anchor="t" anchorCtr="0">
            <a:spAutoFit/>
          </a:bodyPr>
          <a:lstStyle/>
          <a:p>
            <a:pPr algn="just" defTabSz="457200"/>
            <a:r>
              <a:rPr lang="en-US" sz="1350" smtClean="0">
                <a:latin typeface="Times New Roman" pitchFamily="18" charset="0"/>
                <a:cs typeface="Times New Roman" pitchFamily="18" charset="0"/>
              </a:rPr>
              <a:t>	Nghe cô giáo Lò Thị Dinh trường Mầm non Hoa Lan huyện Mèo Vạc, Hà Giang phát biểu tại ĐH Thi đua yêu nước ngành Giáo dục năm 2015 đã làm cả hội trường yên lặng lắng nghe và cảm phục trước nghị lực, sự sáng tạo của giáo viên mầm non vùng cao và điển hình là những việc làm của cô giáo Lò Thị Dinh.</a:t>
            </a:r>
          </a:p>
          <a:p>
            <a:pPr algn="just" defTabSz="457200"/>
            <a:endParaRPr lang="en-US" sz="600" b="1" smtClean="0">
              <a:latin typeface="Times New Roman" pitchFamily="18" charset="0"/>
              <a:cs typeface="Times New Roman" pitchFamily="18" charset="0"/>
            </a:endParaRPr>
          </a:p>
          <a:p>
            <a:pPr algn="just" defTabSz="457200"/>
            <a:r>
              <a:rPr lang="en-US" sz="1350" b="1" smtClean="0">
                <a:latin typeface="Times New Roman" pitchFamily="18" charset="0"/>
                <a:cs typeface="Times New Roman" pitchFamily="18" charset="0"/>
              </a:rPr>
              <a:t>Tự học ngôn ngữ để hòa nhập</a:t>
            </a:r>
          </a:p>
          <a:p>
            <a:pPr algn="just" defTabSz="457200"/>
            <a:r>
              <a:rPr lang="en-US" sz="1350" smtClean="0">
                <a:latin typeface="Times New Roman" pitchFamily="18" charset="0"/>
                <a:cs typeface="Times New Roman" pitchFamily="18" charset="0"/>
              </a:rPr>
              <a:t>	Mặc dù gia đình rất nghèo nhưng cô bé dân tộc Lô Lô Lò Thị Dinh (Mèo Vạc, Hà Giang) vẫn quyết tâm đi học. Khi mới học lớp 3, Dinh đã phải tranh thủ đem cơm nắm ra chợ phiên bán. Mỗi phiên, em lãi được 2.000 đồng. Bán cơm suốt cho đến năm lên cấp ba, Dinh chuyển sang bán rượu.</a:t>
            </a:r>
          </a:p>
          <a:p>
            <a:pPr algn="just" defTabSz="457200"/>
            <a:r>
              <a:rPr lang="en-US" sz="1350" smtClean="0">
                <a:latin typeface="Times New Roman" pitchFamily="18" charset="0"/>
                <a:cs typeface="Times New Roman" pitchFamily="18" charset="0"/>
              </a:rPr>
              <a:t>	Thi đỗ vào trường Cao đẳng sư phạm Hà Giang, để có tiền ăn học, mỗi sáng, từ 4 giờ 30 phút, khi các bạn còn đang say giấc ngủ, Dinh đã phải dậy để làm việc quét dọn thuê ở ký túc xá. Mỗi tháng Dinh được trả công 200.000 đồng, cộng với việc đi gia sư đã giúp Dinh vượt qua những ngày tháng khó khăn của thời sinh viên.</a:t>
            </a:r>
          </a:p>
          <a:p>
            <a:pPr algn="just" defTabSz="457200"/>
            <a:r>
              <a:rPr lang="en-US" sz="1350" smtClean="0">
                <a:latin typeface="Times New Roman" pitchFamily="18" charset="0"/>
                <a:cs typeface="Times New Roman" pitchFamily="18" charset="0"/>
              </a:rPr>
              <a:t>	Sinh ra và lớn lên ở huyện nghèo nhất cả nước là Mèo Vạc, Hà Giang nên Lò Thị Dinh đã thấu hiểu được nỗi khó khăn vất vả, sự nghèo đói lạc hậu và lợi ích của việc biết chữ như thế nào. Ra trường, Dinh quyết tâm trở lại quê hương làm giáo viên để dạy cho các em nhỏ.</a:t>
            </a:r>
          </a:p>
          <a:p>
            <a:pPr algn="just" defTabSz="457200"/>
            <a:r>
              <a:rPr lang="en-US" sz="1350" smtClean="0">
                <a:latin typeface="Times New Roman" pitchFamily="18" charset="0"/>
                <a:cs typeface="Times New Roman" pitchFamily="18" charset="0"/>
              </a:rPr>
              <a:t>	Mặc dù là người địa phương Mèo Vạc nhưng ở huyện có tới 17 dân tộc cùng chung sống nên muốn học sinh hiểu mình, phụ huynh hiểu mình, đồng bào hiểu mình thì việc đầu tiên đối với Dinh là phải giao tiếp bằng chính ngôn ngữ của đồng bào đó. Mặc dù là người địa phương Mèo Vạc nhưng ở huyện có tới 17 dân tộc cùng chung sống nên muốn học sinh hiểu mình, phụ huynh hiểu mình, đồng bào hiểu mình thì việc đầu tiên đối với Dinh là phải giao tiếp bằng chính ngôn ngữ của đồng bào đó. Cô Dinh cho hay, tuy là giáo viên ở địa phương nhưng tôi luôn có ý thức tự học ngôn ngữ để giao tiếp với đồng bào, nắm được những phong tục tập quán, bản sắc văn hóa dân tộc địa phương, tìm hiểu và nắm được tâm tư, tình cảm của phụ huynh để tranh thủ nhận được sự ủng hộ và giúp đỡ. Bởi đối tượng học sinh đa phần là con em dân tộc thiểu số còn hạn chế về nhận thức, bất đồng về ngôn ngữ.</a:t>
            </a:r>
          </a:p>
          <a:p>
            <a:pPr algn="just" defTabSz="457200"/>
            <a:endParaRPr lang="en-US" sz="600" smtClean="0">
              <a:latin typeface="Times New Roman" pitchFamily="18" charset="0"/>
              <a:cs typeface="Times New Roman" pitchFamily="18" charset="0"/>
            </a:endParaRPr>
          </a:p>
          <a:p>
            <a:pPr algn="just" defTabSz="457200"/>
            <a:r>
              <a:rPr lang="en-US" sz="1350" b="1" smtClean="0">
                <a:latin typeface="Times New Roman" pitchFamily="18" charset="0"/>
                <a:cs typeface="Times New Roman" pitchFamily="18" charset="0"/>
              </a:rPr>
              <a:t>Phải thực sự yêu thương, tin tưởng vào trẻ</a:t>
            </a:r>
          </a:p>
          <a:p>
            <a:pPr algn="just" defTabSz="457200"/>
            <a:r>
              <a:rPr lang="en-US" sz="1350" smtClean="0">
                <a:latin typeface="Times New Roman" pitchFamily="18" charset="0"/>
                <a:cs typeface="Times New Roman" pitchFamily="18" charset="0"/>
              </a:rPr>
              <a:t>	Khó khăn là thế nhưng cô giáo Lò Thị Dinh luôn vượt khó coi mình là người mẹ hiền thứ hai của trẻ. Cô Dinh cùng các đồng nhiều đã làm nhiều cách để trẻ có</a:t>
            </a:r>
          </a:p>
          <a:p>
            <a:pPr algn="just" defTabSz="457200"/>
            <a:endParaRPr lang="en-US" sz="1350" smtClean="0">
              <a:latin typeface="Times New Roman" pitchFamily="18" charset="0"/>
              <a:cs typeface="Times New Roman" pitchFamily="18" charset="0"/>
            </a:endParaRPr>
          </a:p>
          <a:p>
            <a:pPr algn="just" defTabSz="457200"/>
            <a:endParaRPr lang="en-US" sz="1350">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smtClean="0"/>
                <a:t>13</a:t>
              </a:r>
            </a:p>
            <a:p>
              <a:pPr algn="ctr"/>
              <a:r>
                <a:rPr lang="en-US" sz="800" b="1" smtClean="0"/>
                <a:t>THÁNG 11  </a:t>
              </a:r>
            </a:p>
            <a:p>
              <a:pPr algn="ctr"/>
              <a:r>
                <a:rPr lang="en-US" sz="800" b="1" smtClean="0"/>
                <a:t>2015</a:t>
              </a:r>
              <a:endParaRPr lang="en-US" sz="800" b="1"/>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 xmlns:a14="http://schemas.microsoft.com/office/drawing/2010/main">
                      <a14:imgLayer r:embed="rId6">
                        <a14:imgEffect>
                          <a14:sharpenSoften amount="-50000"/>
                        </a14:imgEffect>
                      </a14:imgLayer>
                    </a14:imgProps>
                  </a:ext>
                  <a:ext uri="{28A0092B-C50C-407E-A947-70E740481C1C}">
                    <a14:useLocalDpi xmlns=""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smtClean="0">
                  <a:solidFill>
                    <a:schemeClr val="bg1"/>
                  </a:solidFill>
                  <a:effectLst>
                    <a:glow rad="101600">
                      <a:srgbClr val="FF0000">
                        <a:alpha val="60000"/>
                      </a:srgbClr>
                    </a:glow>
                  </a:effectLst>
                  <a:latin typeface="Calibri" panose="020F0502020204030204" pitchFamily="34" charset="0"/>
                </a:rPr>
                <a:t>GÓC NHÌN TRẺ</a:t>
              </a:r>
              <a:endParaRPr lang="en-US" sz="1500" b="1">
                <a:solidFill>
                  <a:schemeClr val="bg1"/>
                </a:solidFill>
                <a:effectLst>
                  <a:glow rad="101600">
                    <a:srgbClr val="FF0000">
                      <a:alpha val="60000"/>
                    </a:srgbClr>
                  </a:glow>
                </a:effectLst>
                <a:latin typeface="Calibri" panose="020F0502020204030204" pitchFamily="34" charset="0"/>
              </a:endParaRPr>
            </a:p>
          </p:txBody>
        </p:sp>
      </p:grpSp>
      <p:sp>
        <p:nvSpPr>
          <p:cNvPr id="14" name="TextBox 13"/>
          <p:cNvSpPr txBox="1"/>
          <p:nvPr/>
        </p:nvSpPr>
        <p:spPr>
          <a:xfrm>
            <a:off x="533400" y="1066800"/>
            <a:ext cx="5829300" cy="1169551"/>
          </a:xfrm>
          <a:prstGeom prst="rect">
            <a:avLst/>
          </a:prstGeom>
          <a:noFill/>
          <a:ln>
            <a:noFill/>
          </a:ln>
        </p:spPr>
        <p:txBody>
          <a:bodyPr wrap="square" lIns="0" tIns="0" rIns="0" bIns="914400" rtlCol="0" anchor="t" anchorCtr="0">
            <a:spAutoFit/>
          </a:bodyPr>
          <a:lstStyle/>
          <a:p>
            <a:r>
              <a:rPr lang="en-US" sz="1600" b="1" smtClean="0">
                <a:latin typeface="Times New Roman" pitchFamily="18" charset="0"/>
                <a:cs typeface="Times New Roman" pitchFamily="18" charset="0"/>
              </a:rPr>
              <a:t>Ngưỡng mộ cô giáo mầm non Mèo Vạc đã giải được “bài toán khó”</a:t>
            </a:r>
            <a:endParaRPr lang="en-US" sz="1600">
              <a:latin typeface="Times New Roman" pitchFamily="18" charset="0"/>
              <a:cs typeface="Times New Roman" pitchFamily="18" charset="0"/>
            </a:endParaRPr>
          </a:p>
        </p:txBody>
      </p:sp>
      <p:sp>
        <p:nvSpPr>
          <p:cNvPr id="2" name="Rectangle 1"/>
          <p:cNvSpPr/>
          <p:nvPr/>
        </p:nvSpPr>
        <p:spPr>
          <a:xfrm>
            <a:off x="533400" y="1524000"/>
            <a:ext cx="5829300" cy="954107"/>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algn="just"/>
            <a:r>
              <a:rPr lang="en-US" sz="1400" b="1" i="1" smtClean="0">
                <a:latin typeface="Times New Roman" pitchFamily="18" charset="0"/>
                <a:cs typeface="Times New Roman" pitchFamily="18" charset="0"/>
              </a:rPr>
              <a:t>Chăm sóc giáo dục trẻ ở vùng đặc biệt khó khăn vẫn là một bài toán khó đòi hỏi sự nỗ lực và tâm hồn yêu nghề mến trẻ của mỗi giáo viên. Thế nhưng, cô giáo Lò Thị Dinh, giáo viên trường Mầm non Hoa Lan huyện Mèo Vạc,  Hà Giang đã giải được một phần “bài toán khó” này</a:t>
            </a:r>
            <a:endParaRPr lang="en-US" sz="1400" b="1" i="1">
              <a:latin typeface="Times New Roman" pitchFamily="18" charset="0"/>
              <a:cs typeface="Times New Roman" pitchFamily="18" charset="0"/>
            </a:endParaRPr>
          </a:p>
        </p:txBody>
      </p:sp>
    </p:spTree>
    <p:extLst>
      <p:ext uri="{BB962C8B-B14F-4D97-AF65-F5344CB8AC3E}">
        <p14:creationId xmlns="" xmlns:p14="http://schemas.microsoft.com/office/powerpoint/2010/main" val="18386255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33400" y="1545401"/>
            <a:ext cx="5829300" cy="9002464"/>
          </a:xfrm>
          <a:prstGeom prst="rect">
            <a:avLst/>
          </a:prstGeom>
          <a:noFill/>
          <a:ln>
            <a:noFill/>
          </a:ln>
        </p:spPr>
        <p:txBody>
          <a:bodyPr wrap="square" lIns="0" tIns="0" rIns="0" bIns="914400" rtlCol="0" anchor="t" anchorCtr="0">
            <a:spAutoFit/>
          </a:bodyPr>
          <a:lstStyle/>
          <a:p>
            <a:pPr algn="just" defTabSz="457200"/>
            <a:r>
              <a:rPr lang="en-US" sz="1350" smtClean="0">
                <a:latin typeface="Times New Roman" pitchFamily="18" charset="0"/>
                <a:cs typeface="Times New Roman" pitchFamily="18" charset="0"/>
              </a:rPr>
              <a:t>thể hòa nhập được với môi trường, lớp học như tuyên dương học sinh khi em đó học tốt, tích cực làm đồ dùng, đồ chơi từ các nguyên vật liệu sẵn có tại địa phương và những phế liệu như vỏ hộp sữa, các chai, lọ… để làm phong phú tiết dạy hơn, tổ chức vui liên hoan văn nghệ, ăn bánh kẹo vào các ngày cuối tuần tạo không khí phấn khởi cho trẻ khi đến trường.</a:t>
            </a:r>
          </a:p>
          <a:p>
            <a:pPr algn="just" defTabSz="457200"/>
            <a:r>
              <a:rPr lang="en-US" sz="1350" smtClean="0">
                <a:latin typeface="Times New Roman" pitchFamily="18" charset="0"/>
                <a:cs typeface="Times New Roman" pitchFamily="18" charset="0"/>
              </a:rPr>
              <a:t>	Cô Dinh cho biết, chúng tôi đặc biệt coi trọng việc tổ chức vui chơi các ngày lễ lớn cho trẻ, bản thân trẻ tập luyện văn nghệ, tham gia biểu diễn, hội thi ở trường, ở huyện. Trong dịp hè, tôi cùng đồng nghiệp đã tham mưu xây dựng các lớp bồi dưỡng năng khiếu hè tình nguyện cho các cháu nhằm tạo sân chơi lành mạnh bổ ích góp phần giảm bớt thiệt thòi khi các cháu không có điều kiện tham quan du lịch cùng cha mẹ như những trẻ em ở thành phố.</a:t>
            </a:r>
          </a:p>
          <a:p>
            <a:pPr algn="just" defTabSz="457200"/>
            <a:r>
              <a:rPr lang="en-US" sz="1350" smtClean="0">
                <a:latin typeface="Times New Roman" pitchFamily="18" charset="0"/>
                <a:cs typeface="Times New Roman" pitchFamily="18" charset="0"/>
              </a:rPr>
              <a:t>	Để làm tốt công tác giáo dục trẻ ở vùng khó khăn, cô giáo Dinh luôn xác định phải có kiến thức chuyên môn vững vàng, có kiến thức xã hội, có phương pháp giảng dạy khoa học, phù hợp với từng lứa tuổi học sinh. Đặc biệt, phải “dũng cảm” đoạt tuyệt với thói quen cô nói gì trẻ làm theo cô cái nấy, thực sự phải lấy việc phát triển phẩm chất, năng lực của trẻ làm trung tâm của dạy học. Thực sự yêu thương, tin tưởng vào trẻ, biết vận động cha mẹ, già làng, trưởng bản cùng tham gia giúp trẻ đến trường mỗi ngày.</a:t>
            </a:r>
          </a:p>
          <a:p>
            <a:pPr algn="just" defTabSz="457200"/>
            <a:r>
              <a:rPr lang="en-US" sz="1350" smtClean="0">
                <a:latin typeface="Times New Roman" pitchFamily="18" charset="0"/>
                <a:cs typeface="Times New Roman" pitchFamily="18" charset="0"/>
              </a:rPr>
              <a:t>	Là giáo viên vùng cao nhưng Dinh luôn chăm chỉ lên mạng internet, tìm các tài liệu, hình ảnh, video để làm cho bài giảng của mình thêm sinh động hơn, hấp dẫn hơn. </a:t>
            </a:r>
            <a:r>
              <a:rPr lang="en-US" sz="1350" i="1" smtClean="0">
                <a:latin typeface="Times New Roman" pitchFamily="18" charset="0"/>
                <a:cs typeface="Times New Roman" pitchFamily="18" charset="0"/>
              </a:rPr>
              <a:t>"Ứng dụng công nghệ thông tin làm không khí lớp học sôi động hẳn, nhưng có điều cả trường chỉ có một chiếc máy chiếu, nên giáo viên phải chia nhau, học sinh cũng chịu thiệt thòi" </a:t>
            </a:r>
            <a:r>
              <a:rPr lang="en-US" sz="1350" smtClean="0">
                <a:latin typeface="Times New Roman" pitchFamily="18" charset="0"/>
                <a:cs typeface="Times New Roman" pitchFamily="18" charset="0"/>
              </a:rPr>
              <a:t>cô giáo Dinh bộc bạch.</a:t>
            </a:r>
          </a:p>
          <a:p>
            <a:pPr algn="just" defTabSz="457200"/>
            <a:r>
              <a:rPr lang="en-US" sz="1350" smtClean="0">
                <a:latin typeface="Times New Roman" pitchFamily="18" charset="0"/>
                <a:cs typeface="Times New Roman" pitchFamily="18" charset="0"/>
              </a:rPr>
              <a:t>	Chính vì vậy, chỉ mới 6 năm đứng trên bục giảng, nhưng Dinh đã có 4 năm là giáo viên dạy giỏi cấp huyện, một năm là giáo viên dạy giỏi cấp tỉnh.</a:t>
            </a:r>
          </a:p>
          <a:p>
            <a:pPr algn="just" defTabSz="457200"/>
            <a:r>
              <a:rPr lang="en-US" sz="1350" smtClean="0">
                <a:latin typeface="Times New Roman" pitchFamily="18" charset="0"/>
                <a:cs typeface="Times New Roman" pitchFamily="18" charset="0"/>
              </a:rPr>
              <a:t>Có được thành tích như vậy, cô Dinh cho hay, ước mơ nho nhỏ từ tấm bé của tôi đã trở thành hiện thực với vai trò vừa là ca sĩ vừa là thầy thuốc và vừa là mẹ hiền nên tôi luôn cố gắng dạy tốt, tìm ra nhiều ý tưởng phương pháp hay trong giảng dạy được học sinh tích cực hứng thú tham gia hoạt động, Ban giám hiệu nhà trường và đồng nghiệp đánh giá cao. Từ đó, tôi càng hăng say với nghề hơn để tiếp tục tham gia dự thi giáo viên dạy giỏi các cấp do nhà trường, ngành tổ chức.</a:t>
            </a:r>
          </a:p>
          <a:p>
            <a:pPr algn="just" defTabSz="457200"/>
            <a:r>
              <a:rPr lang="en-US" sz="1350" smtClean="0">
                <a:latin typeface="Times New Roman" pitchFamily="18" charset="0"/>
                <a:cs typeface="Times New Roman" pitchFamily="18" charset="0"/>
              </a:rPr>
              <a:t>         </a:t>
            </a:r>
            <a:r>
              <a:rPr lang="en-US" sz="1350" i="1" smtClean="0">
                <a:latin typeface="Times New Roman" pitchFamily="18" charset="0"/>
                <a:cs typeface="Times New Roman" pitchFamily="18" charset="0"/>
              </a:rPr>
              <a:t>“Phần thưởng lớn nhất từ những cuộc thi đó không có gì quý hơn là được giao lưu, học hỏi kinh nghiệm từ các đồng nghiệp để áp dụng phù hợp với địa phương đem lại nụ cười hồn nhiên cho học sinh vùng cao chúng tôi”</a:t>
            </a:r>
            <a:r>
              <a:rPr lang="en-US" sz="1350" smtClean="0">
                <a:latin typeface="Times New Roman" pitchFamily="18" charset="0"/>
                <a:cs typeface="Times New Roman" pitchFamily="18" charset="0"/>
              </a:rPr>
              <a:t>, cô Dinh chia sẻ. </a:t>
            </a:r>
          </a:p>
          <a:p>
            <a:pPr algn="just" defTabSz="457200"/>
            <a:endParaRPr lang="en-US" sz="1200" smtClean="0">
              <a:latin typeface="Times New Roman" pitchFamily="18" charset="0"/>
              <a:cs typeface="Times New Roman" pitchFamily="18" charset="0"/>
            </a:endParaRPr>
          </a:p>
          <a:p>
            <a:pPr algn="just" defTabSz="457200"/>
            <a:r>
              <a:rPr lang="en-US" sz="1350" b="1" smtClean="0">
                <a:latin typeface="Times New Roman" pitchFamily="18" charset="0"/>
                <a:cs typeface="Times New Roman" pitchFamily="18" charset="0"/>
              </a:rPr>
              <a:t>					                                                         </a:t>
            </a:r>
            <a:r>
              <a:rPr lang="en-US" sz="1350" b="1" i="1" smtClean="0">
                <a:latin typeface="Times New Roman" pitchFamily="18" charset="0"/>
                <a:cs typeface="Times New Roman" pitchFamily="18" charset="0"/>
              </a:rPr>
              <a:t>(Dân trí)</a:t>
            </a:r>
            <a:endParaRPr lang="en-US" sz="1350" i="1" smtClean="0">
              <a:latin typeface="Times New Roman" pitchFamily="18" charset="0"/>
              <a:cs typeface="Times New Roman" pitchFamily="18" charset="0"/>
            </a:endParaRPr>
          </a:p>
          <a:p>
            <a:pPr algn="just" defTabSz="457200"/>
            <a:r>
              <a:rPr lang="en-US" sz="1350" smtClean="0">
                <a:latin typeface="Times New Roman" pitchFamily="18" charset="0"/>
                <a:cs typeface="Times New Roman" pitchFamily="18" charset="0"/>
              </a:rPr>
              <a:t> </a:t>
            </a:r>
          </a:p>
          <a:p>
            <a:pPr algn="just" defTabSz="457200"/>
            <a:endParaRPr lang="en-US" sz="1350" smtClean="0">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a:solidFill>
                <a:prstClr val="black"/>
              </a:solidFill>
            </a:endParaRPr>
          </a:p>
        </p:txBody>
      </p:sp>
      <p:grpSp>
        <p:nvGrpSpPr>
          <p:cNvPr id="3"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smtClean="0"/>
                <a:t>14</a:t>
              </a:r>
            </a:p>
            <a:p>
              <a:pPr algn="ctr"/>
              <a:r>
                <a:rPr lang="en-US" sz="800" b="1" smtClean="0"/>
                <a:t>THÁNG 11 </a:t>
              </a:r>
            </a:p>
            <a:p>
              <a:pPr algn="ctr"/>
              <a:r>
                <a:rPr lang="en-US" sz="800" b="1" smtClean="0"/>
                <a:t>2015</a:t>
              </a:r>
              <a:endParaRPr lang="en-US" sz="800" b="1"/>
            </a:p>
          </p:txBody>
        </p:sp>
      </p:grpSp>
      <p:grpSp>
        <p:nvGrpSpPr>
          <p:cNvPr id="4"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 xmlns:a14="http://schemas.microsoft.com/office/drawing/2010/main">
                      <a14:imgLayer r:embed="rId6">
                        <a14:imgEffect>
                          <a14:sharpenSoften amount="-50000"/>
                        </a14:imgEffect>
                      </a14:imgLayer>
                    </a14:imgProps>
                  </a:ext>
                  <a:ext uri="{28A0092B-C50C-407E-A947-70E740481C1C}">
                    <a14:useLocalDpi xmlns=""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smtClean="0">
                  <a:solidFill>
                    <a:schemeClr val="bg1"/>
                  </a:solidFill>
                  <a:effectLst>
                    <a:glow rad="101600">
                      <a:srgbClr val="FF0000">
                        <a:alpha val="60000"/>
                      </a:srgbClr>
                    </a:glow>
                  </a:effectLst>
                  <a:latin typeface="Calibri" panose="020F0502020204030204" pitchFamily="34" charset="0"/>
                </a:rPr>
                <a:t>GÓC NHÌN TRẺ</a:t>
              </a:r>
              <a:endParaRPr lang="en-US" sz="1500" b="1">
                <a:solidFill>
                  <a:schemeClr val="bg1"/>
                </a:solidFill>
                <a:effectLst>
                  <a:glow rad="101600">
                    <a:srgbClr val="FF0000">
                      <a:alpha val="60000"/>
                    </a:srgbClr>
                  </a:glow>
                </a:effectLst>
                <a:latin typeface="Calibri" panose="020F0502020204030204" pitchFamily="34" charset="0"/>
              </a:endParaRPr>
            </a:p>
          </p:txBody>
        </p:sp>
      </p:grpSp>
      <p:sp>
        <p:nvSpPr>
          <p:cNvPr id="14" name="TextBox 13"/>
          <p:cNvSpPr txBox="1"/>
          <p:nvPr/>
        </p:nvSpPr>
        <p:spPr>
          <a:xfrm>
            <a:off x="533400" y="1066800"/>
            <a:ext cx="5829300" cy="1169551"/>
          </a:xfrm>
          <a:prstGeom prst="rect">
            <a:avLst/>
          </a:prstGeom>
          <a:noFill/>
          <a:ln>
            <a:noFill/>
          </a:ln>
        </p:spPr>
        <p:txBody>
          <a:bodyPr wrap="square" lIns="0" tIns="0" rIns="0" bIns="914400" rtlCol="0" anchor="t" anchorCtr="0">
            <a:spAutoFit/>
          </a:bodyPr>
          <a:lstStyle/>
          <a:p>
            <a:r>
              <a:rPr lang="en-US" sz="1600" b="1" smtClean="0">
                <a:latin typeface="Times New Roman" pitchFamily="18" charset="0"/>
                <a:cs typeface="Times New Roman" pitchFamily="18" charset="0"/>
              </a:rPr>
              <a:t>Ngưỡng mộ cô giáo mầm non Mèo Vạc đã giải được “bài toán khó”</a:t>
            </a:r>
            <a:endParaRPr lang="en-US" sz="1600">
              <a:latin typeface="Times New Roman" pitchFamily="18" charset="0"/>
              <a:cs typeface="Times New Roman" pitchFamily="18" charset="0"/>
            </a:endParaRPr>
          </a:p>
        </p:txBody>
      </p:sp>
    </p:spTree>
    <p:extLst>
      <p:ext uri="{BB962C8B-B14F-4D97-AF65-F5344CB8AC3E}">
        <p14:creationId xmlns="" xmlns:p14="http://schemas.microsoft.com/office/powerpoint/2010/main" val="18386255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ln>
          <a:solidFill>
            <a:schemeClr val="tx1"/>
          </a:solidFill>
        </a:ln>
      </a:spPr>
      <a:bodyPr wrap="square" lIns="0" tIns="0" rIns="0" bIns="731520" rtlCol="0" anchor="t" anchorCtr="0">
        <a:spAutoFit/>
      </a:bodyPr>
      <a:lstStyle>
        <a:defPPr algn="ctr">
          <a:defRPr sz="1600" b="1" dirty="0" err="1" smtClean="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6217</TotalTime>
  <Words>990</Words>
  <Application>Microsoft Office PowerPoint</Application>
  <PresentationFormat>A4 Paper (210x297 mm)</PresentationFormat>
  <Paragraphs>311</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Truong Khai Minh</dc:creator>
  <cp:lastModifiedBy>Name</cp:lastModifiedBy>
  <cp:revision>403</cp:revision>
  <cp:lastPrinted>2015-10-06T03:32:10Z</cp:lastPrinted>
  <dcterms:created xsi:type="dcterms:W3CDTF">2015-04-24T21:48:46Z</dcterms:created>
  <dcterms:modified xsi:type="dcterms:W3CDTF">2015-11-12T02:51:44Z</dcterms:modified>
</cp:coreProperties>
</file>